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2" r:id="rId3"/>
    <p:sldMasterId id="2147483684" r:id="rId4"/>
    <p:sldMasterId id="2147483696" r:id="rId5"/>
    <p:sldMasterId id="2147483701" r:id="rId6"/>
    <p:sldMasterId id="2147483718" r:id="rId7"/>
  </p:sldMasterIdLst>
  <p:notesMasterIdLst>
    <p:notesMasterId r:id="rId38"/>
  </p:notesMasterIdLst>
  <p:handoutMasterIdLst>
    <p:handoutMasterId r:id="rId39"/>
  </p:handoutMasterIdLst>
  <p:sldIdLst>
    <p:sldId id="256" r:id="rId8"/>
    <p:sldId id="269" r:id="rId9"/>
    <p:sldId id="271" r:id="rId10"/>
    <p:sldId id="261" r:id="rId11"/>
    <p:sldId id="262" r:id="rId12"/>
    <p:sldId id="263" r:id="rId13"/>
    <p:sldId id="272" r:id="rId14"/>
    <p:sldId id="264" r:id="rId15"/>
    <p:sldId id="270" r:id="rId16"/>
    <p:sldId id="286" r:id="rId17"/>
    <p:sldId id="273" r:id="rId18"/>
    <p:sldId id="257" r:id="rId19"/>
    <p:sldId id="274" r:id="rId20"/>
    <p:sldId id="276" r:id="rId21"/>
    <p:sldId id="266" r:id="rId22"/>
    <p:sldId id="267" r:id="rId23"/>
    <p:sldId id="268" r:id="rId24"/>
    <p:sldId id="275" r:id="rId25"/>
    <p:sldId id="277" r:id="rId26"/>
    <p:sldId id="278" r:id="rId27"/>
    <p:sldId id="279" r:id="rId28"/>
    <p:sldId id="284" r:id="rId29"/>
    <p:sldId id="280" r:id="rId30"/>
    <p:sldId id="281" r:id="rId31"/>
    <p:sldId id="258" r:id="rId32"/>
    <p:sldId id="260" r:id="rId33"/>
    <p:sldId id="259" r:id="rId34"/>
    <p:sldId id="282" r:id="rId35"/>
    <p:sldId id="285" r:id="rId36"/>
    <p:sldId id="265" r:id="rId37"/>
  </p:sldIdLst>
  <p:sldSz cx="9144000" cy="6858000" type="screen4x3"/>
  <p:notesSz cx="9874250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B7A67F0-90D1-449C-BDAE-3551D66C80C2}">
          <p14:sldIdLst>
            <p14:sldId id="256"/>
            <p14:sldId id="269"/>
            <p14:sldId id="271"/>
            <p14:sldId id="261"/>
            <p14:sldId id="262"/>
            <p14:sldId id="263"/>
            <p14:sldId id="272"/>
            <p14:sldId id="264"/>
            <p14:sldId id="270"/>
            <p14:sldId id="286"/>
            <p14:sldId id="273"/>
            <p14:sldId id="257"/>
            <p14:sldId id="274"/>
            <p14:sldId id="276"/>
            <p14:sldId id="266"/>
            <p14:sldId id="267"/>
            <p14:sldId id="268"/>
            <p14:sldId id="275"/>
            <p14:sldId id="277"/>
            <p14:sldId id="278"/>
            <p14:sldId id="279"/>
            <p14:sldId id="284"/>
            <p14:sldId id="280"/>
            <p14:sldId id="281"/>
            <p14:sldId id="258"/>
            <p14:sldId id="260"/>
            <p14:sldId id="259"/>
            <p14:sldId id="282"/>
            <p14:sldId id="285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019901"/>
    <a:srgbClr val="4F81BD"/>
    <a:srgbClr val="0082FF"/>
    <a:srgbClr val="E6E6E6"/>
    <a:srgbClr val="3737CD"/>
    <a:srgbClr val="FFFF00"/>
    <a:srgbClr val="5C5CDA"/>
    <a:srgbClr val="3535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27" autoAdjust="0"/>
    <p:restoredTop sz="89618" autoAdjust="0"/>
  </p:normalViewPr>
  <p:slideViewPr>
    <p:cSldViewPr>
      <p:cViewPr varScale="1">
        <p:scale>
          <a:sx n="102" d="100"/>
          <a:sy n="102" d="100"/>
        </p:scale>
        <p:origin x="2244" y="114"/>
      </p:cViewPr>
      <p:guideLst>
        <p:guide pos="288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5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F37E1-976C-4D68-AAA1-E18BCAC423B3}" type="datetimeFigureOut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BF533-2A2D-4D77-8B65-2DF21E0EF6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388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593123" y="0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65A04-DEC0-490E-BE54-AD23B90E8F9F}" type="datetimeFigureOut">
              <a:rPr lang="zh-TW" altLang="en-US" smtClean="0"/>
              <a:t>2022/12/29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87425" y="3228896"/>
            <a:ext cx="789940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593123" y="6456612"/>
            <a:ext cx="4278842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0520D-9A8A-4E05-BB16-8C1AC1960E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56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8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375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667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274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04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815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0520D-9A8A-4E05-BB16-8C1AC1960EE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69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5" name="Picture 2" descr="Ntulog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kumimoji="0" lang="en-US" altLang="zh-TW" sz="24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4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4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4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4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4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4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879D0262-E162-403E-858F-A7EB6D269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56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46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224116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26213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2053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746149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7301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768411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462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79409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4793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3127822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43808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736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647302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51102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3855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39243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925888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80001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28430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808170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2924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732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7817954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08533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533710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7500" y="762000"/>
            <a:ext cx="2095500" cy="5715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81000" y="762000"/>
            <a:ext cx="6134100" cy="57150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883865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gray">
          <a:xfrm>
            <a:off x="457200" y="2362200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124200"/>
            <a:ext cx="6400800" cy="1752600"/>
          </a:xfrm>
        </p:spPr>
        <p:txBody>
          <a:bodyPr/>
          <a:lstStyle>
            <a:lvl1pPr marL="0" indent="0" algn="ctr">
              <a:buFont typeface="標楷體" pitchFamily="65" charset="-120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55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082090" y="632637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B0E40-838E-44C8-8537-DA4C635197E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712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355F5-F799-4671-9CB8-7FC2BDF19CF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1273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070850" cy="6842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0" y="981075"/>
            <a:ext cx="3990975" cy="528796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83125" y="981075"/>
            <a:ext cx="3992563" cy="25669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83125" y="3700463"/>
            <a:ext cx="3992563" cy="256857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0B935-75A3-4F97-B8FE-48499DD033B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055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tulogo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543800" y="152400"/>
            <a:ext cx="1600200" cy="1603375"/>
          </a:xfrm>
          <a:prstGeom prst="rect">
            <a:avLst/>
          </a:prstGeom>
          <a:noFill/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3048000" y="6858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685800" y="34290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5562600" y="6172200"/>
            <a:ext cx="2790825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ea typeface="新細明體"/>
                <a:cs typeface="Arial" charset="0"/>
              </a:rPr>
              <a:t>Graduate Institute of Electronics Engineering, NTU</a:t>
            </a: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55362-DAEE-40C4-8CB1-EA266F18E455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4442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5754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19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678674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844675"/>
            <a:ext cx="38100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2151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6365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8578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4387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817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3106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421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914400"/>
            <a:ext cx="1943100" cy="534987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3" y="914400"/>
            <a:ext cx="5678487" cy="5349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268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8603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842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66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842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66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75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6340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標題及文字在物件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844675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84213" y="4130675"/>
            <a:ext cx="77724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7456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84213" y="1844675"/>
            <a:ext cx="7772400" cy="4419600"/>
          </a:xfrm>
        </p:spPr>
        <p:txBody>
          <a:bodyPr/>
          <a:lstStyle/>
          <a:p>
            <a:r>
              <a:rPr lang="zh-TW" altLang="en-US"/>
              <a:t>按一下圖示以新增表格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313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914400"/>
            <a:ext cx="7772400" cy="762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844675"/>
            <a:ext cx="3810000" cy="4419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6613" y="1844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6613" y="4130675"/>
            <a:ext cx="3810000" cy="21336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>
          <a:xfrm>
            <a:off x="395288" y="6453188"/>
            <a:ext cx="2895600" cy="238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172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「台大校徽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6022"/>
            <a:ext cx="1416496" cy="140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2400" b="0" i="1" u="none" strike="noStrike" kern="1200" cap="none" spc="0" normalizeH="0" baseline="0" noProof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D0262-E162-403E-858F-A7EB6D2690C2}" type="slidenum">
              <a:rPr kumimoji="0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6274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7720055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2749594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8087844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1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「台大校徽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6022"/>
            <a:ext cx="1416496" cy="140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0" y="6324600"/>
            <a:ext cx="4495800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562600" y="6172200"/>
            <a:ext cx="2860675" cy="468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kumimoji="0" lang="en-US" altLang="zh-TW" sz="24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4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4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4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4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4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4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4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400" i="1">
                <a:solidFill>
                  <a:srgbClr val="CDD6FB"/>
                </a:solidFill>
                <a:latin typeface="Arial Black" pitchFamily="34" charset="0"/>
              </a:rPr>
              <a:t>B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57200" y="381000"/>
            <a:ext cx="708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6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4600" y="762000"/>
            <a:ext cx="4953000" cy="115888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4213" y="3429000"/>
            <a:ext cx="7739062" cy="15240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6" y="2133600"/>
            <a:ext cx="7772400" cy="1214438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014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68763"/>
            <a:ext cx="6400800" cy="141763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新細明體" pitchFamily="18" charset="-120"/>
              </a:defRPr>
            </a:lvl1pPr>
          </a:lstStyle>
          <a:p>
            <a:fld id="{879D0262-E162-403E-858F-A7EB6D269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1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34947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676404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half" idx="10"/>
          </p:nvPr>
        </p:nvSpPr>
        <p:spPr>
          <a:xfrm>
            <a:off x="4610100" y="1676400"/>
            <a:ext cx="4152900" cy="4800600"/>
          </a:xfrm>
        </p:spPr>
        <p:txBody>
          <a:bodyPr/>
          <a:lstStyle>
            <a:lvl1pPr>
              <a:defRPr sz="2400"/>
            </a:lvl1pPr>
            <a:lvl2pPr marL="541338" indent="-284163">
              <a:defRPr sz="2000"/>
            </a:lvl2pPr>
            <a:lvl3pPr marL="717550" indent="-227013">
              <a:defRPr sz="1800"/>
            </a:lvl3pPr>
            <a:lvl4pPr marL="900113" indent="-227013"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94250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5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5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0" indent="0">
              <a:buNone/>
              <a:defRPr sz="1800"/>
            </a:lvl2pPr>
            <a:lvl3pPr marL="914101" indent="0">
              <a:buNone/>
              <a:defRPr sz="1600"/>
            </a:lvl3pPr>
            <a:lvl4pPr marL="1371151" indent="0">
              <a:buNone/>
              <a:defRPr sz="1400"/>
            </a:lvl4pPr>
            <a:lvl5pPr marL="1828202" indent="0">
              <a:buNone/>
              <a:defRPr sz="1400"/>
            </a:lvl5pPr>
            <a:lvl6pPr marL="2285251" indent="0">
              <a:buNone/>
              <a:defRPr sz="1400"/>
            </a:lvl6pPr>
            <a:lvl7pPr marL="2742302" indent="0">
              <a:buNone/>
              <a:defRPr sz="1400"/>
            </a:lvl7pPr>
            <a:lvl8pPr marL="3199353" indent="0">
              <a:buNone/>
              <a:defRPr sz="1400"/>
            </a:lvl8pPr>
            <a:lvl9pPr marL="3656403" indent="0">
              <a:buNone/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30735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.ti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pic>
        <p:nvPicPr>
          <p:cNvPr id="1028" name="Picture 6" descr="Ntulogo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  <a:endParaRPr lang="en-US" altLang="zh-TW"/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/>
              <a:t>P</a:t>
            </a:r>
            <a:fld id="{E0FF8C92-A794-40BC-BAC1-2D3349E2F883}" type="slidenum">
              <a:rPr lang="en-US" altLang="zh-TW" sz="1400" b="1"/>
              <a:pPr eaLnBrk="0" hangingPunct="0"/>
              <a:t>‹#›</a:t>
            </a:fld>
            <a:endParaRPr lang="en-US" altLang="zh-TW" sz="1400" b="1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台大校徽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23" y="79943"/>
            <a:ext cx="653523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 dirty="0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 dirty="0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 dirty="0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 dirty="0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 dirty="0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 dirty="0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 dirty="0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 dirty="0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 dirty="0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 dirty="0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 dirty="0">
                <a:latin typeface="Arial Black" pitchFamily="34" charset="0"/>
              </a:rPr>
              <a:t>               </a:t>
            </a:r>
            <a:r>
              <a:rPr kumimoji="0" lang="en-US" altLang="zh-TW" sz="1200" i="1" dirty="0">
                <a:latin typeface="Arial Black" pitchFamily="34" charset="0"/>
              </a:rPr>
              <a:t> </a:t>
            </a:r>
            <a:r>
              <a:rPr kumimoji="0" lang="en-US" altLang="zh-TW" sz="1200" b="1" i="1" dirty="0">
                <a:solidFill>
                  <a:srgbClr val="303030"/>
                </a:solidFill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eaLnBrk="0" hangingPunct="0"/>
            <a:r>
              <a:rPr lang="en-US" altLang="zh-TW" sz="1400" b="1"/>
              <a:t>P</a:t>
            </a:r>
            <a:fld id="{E0FF8C92-A794-40BC-BAC1-2D3349E2F883}" type="slidenum">
              <a:rPr lang="en-US" altLang="zh-TW" sz="1400" b="1"/>
              <a:pPr eaLnBrk="0" hangingPunct="0"/>
              <a:t>‹#›</a:t>
            </a:fld>
            <a:endParaRPr lang="en-US" altLang="zh-TW" sz="1400" b="1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62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latin typeface="+mn-lt"/>
                <a:ea typeface="+mn-ea"/>
              </a:endParaRPr>
            </a:p>
          </p:txBody>
        </p:sp>
      </p:grp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</a:rPr>
              <a:t>B</a:t>
            </a:r>
            <a:r>
              <a:rPr kumimoji="0" lang="en-US" altLang="zh-TW" sz="2000" i="1">
                <a:latin typeface="Arial Black" pitchFamily="34" charset="0"/>
              </a:rPr>
              <a:t>               </a:t>
            </a:r>
            <a:r>
              <a:rPr kumimoji="0" lang="en-US" altLang="zh-TW" sz="1200" i="1">
                <a:latin typeface="Arial Black" pitchFamily="34" charset="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5124" name="Picture 6" descr="Ntulogo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512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127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/>
              <a:t>P</a:t>
            </a:r>
            <a:fld id="{77AD3F1B-307F-4955-8069-98C95E8956F5}" type="slidenum">
              <a:rPr kumimoji="0" lang="en-US" altLang="zh-TW"/>
              <a:pPr eaLnBrk="0" hangingPunct="0"/>
              <a:t>‹#›</a:t>
            </a:fld>
            <a:endParaRPr kumimoji="0" lang="en-US" altLang="zh-TW"/>
          </a:p>
        </p:txBody>
      </p:sp>
    </p:spTree>
    <p:extLst>
      <p:ext uri="{BB962C8B-B14F-4D97-AF65-F5344CB8AC3E}">
        <p14:creationId xmlns:p14="http://schemas.microsoft.com/office/powerpoint/2010/main" val="105479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533400"/>
            <a:ext cx="7848600" cy="6172200"/>
            <a:chOff x="288" y="480"/>
            <a:chExt cx="5184" cy="3600"/>
          </a:xfrm>
        </p:grpSpPr>
        <p:sp>
          <p:nvSpPr>
            <p:cNvPr id="373763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373764" name="Rectangle 4"/>
            <p:cNvSpPr>
              <a:spLocks noChangeArrowheads="1"/>
            </p:cNvSpPr>
            <p:nvPr/>
          </p:nvSpPr>
          <p:spPr bwMode="auto">
            <a:xfrm>
              <a:off x="288" y="4032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</p:grp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TW" sz="2000" i="1">
                <a:solidFill>
                  <a:srgbClr val="061244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0A1D6E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0E2898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1234C2"/>
                </a:solidFill>
                <a:latin typeface="Arial Black" pitchFamily="34" charset="0"/>
                <a:ea typeface="新細明體" charset="-120"/>
              </a:rPr>
              <a:t>E</a:t>
            </a:r>
            <a:r>
              <a:rPr kumimoji="0" lang="en-US" altLang="zh-TW" sz="2000" i="1">
                <a:solidFill>
                  <a:srgbClr val="1840EA"/>
                </a:solidFill>
                <a:latin typeface="Arial Black" pitchFamily="34" charset="0"/>
                <a:ea typeface="新細明體" charset="-120"/>
              </a:rPr>
              <a:t>S</a:t>
            </a:r>
            <a:r>
              <a:rPr kumimoji="0" lang="en-US" altLang="zh-TW" sz="2000" i="1">
                <a:solidFill>
                  <a:srgbClr val="2349EB"/>
                </a:solidFill>
                <a:latin typeface="Arial Black" pitchFamily="34" charset="0"/>
                <a:ea typeface="新細明體" charset="-120"/>
              </a:rPr>
              <a:t>S </a:t>
            </a:r>
            <a:r>
              <a:rPr kumimoji="0" lang="en-US" altLang="zh-TW" sz="2000" i="1">
                <a:solidFill>
                  <a:srgbClr val="4767EF"/>
                </a:solidFill>
                <a:latin typeface="Arial Black" pitchFamily="34" charset="0"/>
                <a:ea typeface="新細明體" charset="-120"/>
              </a:rPr>
              <a:t>I</a:t>
            </a:r>
            <a:r>
              <a:rPr kumimoji="0" lang="en-US" altLang="zh-TW" sz="2000" i="1">
                <a:solidFill>
                  <a:srgbClr val="6781F1"/>
                </a:solidFill>
                <a:latin typeface="Arial Black" pitchFamily="34" charset="0"/>
                <a:ea typeface="新細明體" charset="-120"/>
              </a:rPr>
              <a:t>C</a:t>
            </a:r>
            <a:r>
              <a:rPr kumimoji="0" lang="en-US" altLang="zh-TW" sz="2000" i="1">
                <a:solidFill>
                  <a:srgbClr val="3558ED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2000" i="1">
                <a:solidFill>
                  <a:srgbClr val="869BF4"/>
                </a:solidFill>
                <a:latin typeface="Arial Black" pitchFamily="34" charset="0"/>
                <a:ea typeface="新細明體" charset="-120"/>
              </a:rPr>
              <a:t>L</a:t>
            </a:r>
            <a:r>
              <a:rPr kumimoji="0" lang="en-US" altLang="zh-TW" sz="2000" i="1">
                <a:solidFill>
                  <a:srgbClr val="A7B6F7"/>
                </a:solidFill>
                <a:latin typeface="Arial Black" pitchFamily="34" charset="0"/>
                <a:ea typeface="新細明體" charset="-120"/>
              </a:rPr>
              <a:t>A</a:t>
            </a:r>
            <a:r>
              <a:rPr kumimoji="0" lang="en-US" altLang="zh-TW" sz="2000" i="1">
                <a:solidFill>
                  <a:srgbClr val="CDD6FB"/>
                </a:solidFill>
                <a:latin typeface="Arial Black" pitchFamily="34" charset="0"/>
                <a:ea typeface="新細明體" charset="-120"/>
              </a:rPr>
              <a:t>B</a:t>
            </a:r>
            <a:r>
              <a:rPr kumimoji="0" lang="en-US" altLang="zh-TW" sz="20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              </a:t>
            </a:r>
            <a:r>
              <a:rPr kumimoji="0" lang="en-US" altLang="zh-TW" sz="1200" i="1">
                <a:solidFill>
                  <a:srgbClr val="000000"/>
                </a:solidFill>
                <a:latin typeface="Arial Black" pitchFamily="34" charset="0"/>
                <a:ea typeface="新細明體" charset="-120"/>
              </a:rPr>
              <a:t> </a:t>
            </a:r>
            <a:r>
              <a:rPr kumimoji="0" lang="en-US" altLang="zh-TW" sz="1200" b="1" i="1">
                <a:solidFill>
                  <a:srgbClr val="303030"/>
                </a:solidFill>
                <a:ea typeface="新細明體" charset="-120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60422" name="Picture 6" descr="Ntulogo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288338" y="0"/>
            <a:ext cx="779462" cy="76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6042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0025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0425" name="Rectangle 9"/>
          <p:cNvSpPr>
            <a:spLocks noChangeArrowheads="1"/>
          </p:cNvSpPr>
          <p:nvPr/>
        </p:nvSpPr>
        <p:spPr bwMode="auto">
          <a:xfrm>
            <a:off x="8316913" y="6491288"/>
            <a:ext cx="61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TW">
                <a:solidFill>
                  <a:srgbClr val="000000"/>
                </a:solidFill>
                <a:ea typeface="新細明體" charset="-120"/>
              </a:rPr>
              <a:t>P</a:t>
            </a:r>
            <a:fld id="{C86545E2-EEFB-4DC4-8865-69F029E42BB0}" type="slidenum">
              <a:rPr kumimoji="0" lang="en-US" altLang="zh-TW">
                <a:solidFill>
                  <a:srgbClr val="000000"/>
                </a:solidFill>
                <a:ea typeface="新細明體" charset="-120"/>
              </a:rPr>
              <a:pPr eaLnBrk="0" hangingPunct="0"/>
              <a:t>‹#›</a:t>
            </a:fld>
            <a:endParaRPr kumimoji="0" lang="en-US" altLang="zh-TW">
              <a:solidFill>
                <a:srgbClr val="000000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362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4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807085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981075"/>
            <a:ext cx="8135938" cy="52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2598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20583" y="634682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ea typeface="新細明體" pitchFamily="18" charset="-120"/>
              </a:defRPr>
            </a:lvl1pPr>
          </a:lstStyle>
          <a:p>
            <a:pPr>
              <a:defRPr/>
            </a:pPr>
            <a:fld id="{B7B1E775-0B96-40A8-8227-29B88E58C56A}" type="slidenum">
              <a:rPr lang="en-US" altLang="zh-TW" smtClean="0">
                <a:solidFill>
                  <a:srgbClr val="000000"/>
                </a:solidFill>
                <a:latin typeface="Tahoma" pitchFamily="34" charset="0"/>
              </a:rPr>
              <a:pPr>
                <a:defRPr/>
              </a:pPr>
              <a:t>‹#›</a:t>
            </a:fld>
            <a:endParaRPr lang="en-US" altLang="zh-TW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25989" name="Rectangle 5"/>
          <p:cNvSpPr>
            <a:spLocks noChangeArrowheads="1"/>
          </p:cNvSpPr>
          <p:nvPr/>
        </p:nvSpPr>
        <p:spPr bwMode="gray">
          <a:xfrm>
            <a:off x="468313" y="865188"/>
            <a:ext cx="8226425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TW" altLang="zh-TW" sz="24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38" y="6292850"/>
            <a:ext cx="2146300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20000"/>
        <a:buFont typeface="標楷體" pitchFamily="65" charset="-120"/>
        <a:buChar char="․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5000"/>
        <a:buFont typeface="Symbol" pitchFamily="18" charset="2"/>
        <a:buChar char="¾"/>
        <a:defRPr kumimoji="1" sz="2000">
          <a:solidFill>
            <a:srgbClr val="000099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3300"/>
        </a:buClr>
        <a:buSzPct val="50000"/>
        <a:buFont typeface="Wingdings" pitchFamily="2" charset="2"/>
        <a:buChar char="n"/>
        <a:defRPr kumimoji="1" sz="2400">
          <a:solidFill>
            <a:srgbClr val="00330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55000"/>
        <a:buFont typeface="Wingdings" pitchFamily="2" charset="2"/>
        <a:buChar char="n"/>
        <a:defRPr kumimoji="1" sz="2000">
          <a:solidFill>
            <a:srgbClr val="990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" y="714356"/>
            <a:ext cx="8229600" cy="5929513"/>
            <a:chOff x="288" y="480"/>
            <a:chExt cx="5184" cy="3644"/>
          </a:xfrm>
        </p:grpSpPr>
        <p:sp>
          <p:nvSpPr>
            <p:cNvPr id="3075" name="Rectangle 3"/>
            <p:cNvSpPr>
              <a:spLocks noChangeArrowheads="1"/>
            </p:cNvSpPr>
            <p:nvPr/>
          </p:nvSpPr>
          <p:spPr bwMode="auto">
            <a:xfrm>
              <a:off x="288" y="480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endParaRP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288" y="4076"/>
              <a:ext cx="5184" cy="48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endParaRPr>
            </a:p>
          </p:txBody>
        </p:sp>
      </p:grp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57200" y="381000"/>
            <a:ext cx="739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E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S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I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C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L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A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B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             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新細明體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/>
                <a:ea typeface="新細明體"/>
                <a:cs typeface="Arial" charset="0"/>
              </a:rPr>
              <a:t>Graduate Institute of Electronics Engineering, NTU</a:t>
            </a:r>
          </a:p>
        </p:txBody>
      </p:sp>
      <p:pic>
        <p:nvPicPr>
          <p:cNvPr id="3078" name="Picture 6" descr="Ntulogo3"/>
          <p:cNvPicPr>
            <a:picLocks noChangeAspect="1" noChangeArrowheads="1"/>
          </p:cNvPicPr>
          <p:nvPr/>
        </p:nvPicPr>
        <p:blipFill>
          <a:blip r:embed="rId18" cstate="screen"/>
          <a:srcRect/>
          <a:stretch>
            <a:fillRect/>
          </a:stretch>
        </p:blipFill>
        <p:spPr bwMode="auto">
          <a:xfrm>
            <a:off x="7924800" y="228600"/>
            <a:ext cx="779463" cy="760413"/>
          </a:xfrm>
          <a:prstGeom prst="rect">
            <a:avLst/>
          </a:prstGeom>
          <a:noFill/>
        </p:spPr>
      </p:pic>
      <p:sp>
        <p:nvSpPr>
          <p:cNvPr id="307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14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844675"/>
            <a:ext cx="7772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8582376" y="6480137"/>
            <a:ext cx="4667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8ADC59-A20A-46E1-B02E-8653EE84F743}" type="slidenum">
              <a:rPr kumimoji="0" lang="en-US" altLang="zh-TW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5288" y="6453188"/>
            <a:ext cx="28956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14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Ø"/>
        <a:defRPr kumimoji="1"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Font typeface="Wingdings" pitchFamily="2" charset="2"/>
        <a:buBlip>
          <a:blip r:embed="rId19"/>
        </a:buBlip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20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台大校徽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23" y="79943"/>
            <a:ext cx="653523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387" name="Rectangle 3"/>
          <p:cNvSpPr>
            <a:spLocks noChangeArrowheads="1"/>
          </p:cNvSpPr>
          <p:nvPr/>
        </p:nvSpPr>
        <p:spPr bwMode="auto">
          <a:xfrm>
            <a:off x="381000" y="533400"/>
            <a:ext cx="784860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00389" name="Text Box 5"/>
          <p:cNvSpPr txBox="1">
            <a:spLocks noChangeArrowheads="1"/>
          </p:cNvSpPr>
          <p:nvPr/>
        </p:nvSpPr>
        <p:spPr bwMode="auto">
          <a:xfrm>
            <a:off x="304800" y="136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6124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A1D6E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0E2898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1234C2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E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1840EA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2349E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S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4767EF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I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6781F1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C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3558ED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869BF4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L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A7B6F7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A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srgbClr val="CDD6FB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B</a:t>
            </a:r>
            <a:r>
              <a:rPr kumimoji="0" lang="en-US" altLang="zh-TW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              </a:t>
            </a:r>
            <a:r>
              <a:rPr kumimoji="0" lang="en-US" altLang="zh-TW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Arial" pitchFamily="34" charset="0"/>
              </a:rPr>
              <a:t>Graduate Institute of Electronics Engineering, NTU</a:t>
            </a:r>
          </a:p>
        </p:txBody>
      </p:sp>
      <p:sp>
        <p:nvSpPr>
          <p:cNvPr id="4003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 dirty="0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676400"/>
            <a:ext cx="8382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8545513" y="6519863"/>
            <a:ext cx="519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6" rIns="91410" bIns="45706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</a:t>
            </a:r>
            <a:fld id="{E0FF8C92-A794-40BC-BAC1-2D3349E2F883}" type="slidenum"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6629400"/>
            <a:ext cx="8070850" cy="82550"/>
          </a:xfrm>
          <a:prstGeom prst="rect">
            <a:avLst/>
          </a:prstGeom>
          <a:gradFill rotWithShape="0">
            <a:gsLst>
              <a:gs pos="0">
                <a:srgbClr val="3333CC"/>
              </a:gs>
              <a:gs pos="100000">
                <a:srgbClr val="CC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55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pitchFamily="34" charset="0"/>
          <a:ea typeface="標楷體" pitchFamily="65" charset="-120"/>
          <a:cs typeface="新細明體" charset="-12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  <a:cs typeface="新細明體" charset="-120"/>
        </a:defRPr>
      </a:lvl5pPr>
      <a:lvl6pPr marL="45705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6pPr>
      <a:lvl7pPr marL="91410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7pPr>
      <a:lvl8pPr marL="1371151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8pPr>
      <a:lvl9pPr marL="1828202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新細明體" charset="-120"/>
        </a:defRPr>
      </a:lvl9pPr>
    </p:titleStyle>
    <p:bodyStyle>
      <a:lvl1pPr marL="341313" indent="-341313" algn="l" rtl="0" eaLnBrk="1" fontAlgn="base" hangingPunct="1">
        <a:spcBef>
          <a:spcPct val="20000"/>
        </a:spcBef>
        <a:spcAft>
          <a:spcPct val="0"/>
        </a:spcAft>
        <a:buClr>
          <a:srgbClr val="3333CC"/>
        </a:buClr>
        <a:buFont typeface="Wingdings" pitchFamily="2" charset="2"/>
        <a:buChar char="v"/>
        <a:defRPr kumimoji="1" sz="24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1pPr>
      <a:lvl2pPr marL="625475" indent="-284163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v"/>
        <a:defRPr kumimoji="1" sz="20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2pPr>
      <a:lvl3pPr marL="900113" indent="-227013" algn="l" rtl="0" eaLnBrk="1" fontAlgn="base" hangingPunct="1">
        <a:spcBef>
          <a:spcPct val="20000"/>
        </a:spcBef>
        <a:spcAft>
          <a:spcPct val="0"/>
        </a:spcAft>
        <a:buClr>
          <a:srgbClr val="8064A2"/>
        </a:buClr>
        <a:buFont typeface="Wingdings" pitchFamily="2" charset="2"/>
        <a:buChar char="Ø"/>
        <a:defRPr kumimoji="1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3pPr>
      <a:lvl4pPr marL="1160463" indent="-227013" algn="l" rtl="0" eaLnBrk="1" fontAlgn="base" hangingPunct="1">
        <a:spcBef>
          <a:spcPct val="20000"/>
        </a:spcBef>
        <a:spcAft>
          <a:spcPct val="0"/>
        </a:spcAft>
        <a:buClr>
          <a:srgbClr val="9BBB59"/>
        </a:buClr>
        <a:buFont typeface="Wingdings" pitchFamily="2" charset="2"/>
        <a:buChar char="Ø"/>
        <a:defRPr kumimoji="1" sz="1600">
          <a:solidFill>
            <a:schemeClr val="tx1"/>
          </a:solidFill>
          <a:latin typeface="+mj-lt"/>
          <a:ea typeface="標楷體" pitchFamily="65" charset="-120"/>
          <a:cs typeface="標楷體" pitchFamily="65" charset="-120"/>
        </a:defRPr>
      </a:lvl4pPr>
      <a:lvl5pPr marL="1433513" indent="-227013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  <a:cs typeface="新細明體" charset="-120"/>
        </a:defRPr>
      </a:lvl5pPr>
      <a:lvl6pPr marL="2513776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082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7878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4929" indent="-228524" algn="l" rtl="0" eaLnBrk="1" fontAlgn="base" hangingPunct="1">
        <a:spcBef>
          <a:spcPct val="20000"/>
        </a:spcBef>
        <a:spcAft>
          <a:spcPct val="0"/>
        </a:spcAft>
        <a:buClr>
          <a:srgbClr val="FFCC66"/>
        </a:buClr>
        <a:buFont typeface="Wingdings" pitchFamily="2" charset="2"/>
        <a:buBlip>
          <a:blip r:embed="rId8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0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0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1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2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5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03" algn="l" defTabSz="91410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E10B9-4332-472A-A1C2-2B927A83B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Fast Object Detection from Point Clouds for Autonomous Driving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ED27EE-6360-45F8-A612-BEF6E17B74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T1: </a:t>
            </a:r>
            <a:r>
              <a:rPr lang="zh-TW" altLang="en-US" dirty="0"/>
              <a:t>陳奕達 戴妤珊 蔡岳峰</a:t>
            </a:r>
          </a:p>
          <a:p>
            <a:r>
              <a:rPr lang="en-US" altLang="zh-TW" dirty="0"/>
              <a:t>Advisor: Prof. Lai-</a:t>
            </a:r>
            <a:r>
              <a:rPr lang="en-US" altLang="zh-TW" dirty="0" err="1"/>
              <a:t>Jiin</a:t>
            </a:r>
            <a:endParaRPr lang="en-US" altLang="zh-TW" dirty="0"/>
          </a:p>
          <a:p>
            <a:r>
              <a:rPr lang="en-US" altLang="zh-TW" dirty="0"/>
              <a:t>Date: 2022/12/29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0825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BD4F8C-76D3-41DC-A425-5797A13A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 </a:t>
            </a:r>
            <a:r>
              <a:rPr lang="en-US" dirty="0" err="1"/>
              <a:t>PyTorch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E6E679B-FBCE-4557-8175-30EAF1DB1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1"/>
          <a:stretch/>
        </p:blipFill>
        <p:spPr>
          <a:xfrm>
            <a:off x="268749" y="1988840"/>
            <a:ext cx="4268528" cy="3600400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DD21E7CB-3A04-48E3-87FC-A13EC194E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98" b="2504"/>
          <a:stretch/>
        </p:blipFill>
        <p:spPr bwMode="auto">
          <a:xfrm>
            <a:off x="4681293" y="1988840"/>
            <a:ext cx="4139179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92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A9114-B128-4784-8472-9996DEBB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on GPU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86D430-91DB-431C-A916-52C5DCDCC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6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F50379-C7D2-4126-A82A-011665E4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PointPillars</a:t>
            </a:r>
            <a:r>
              <a:rPr lang="en-US" altLang="zh-TW" dirty="0"/>
              <a:t> on GPU</a:t>
            </a:r>
            <a:endParaRPr lang="zh-TW" altLang="en-US" dirty="0"/>
          </a:p>
        </p:txBody>
      </p:sp>
      <p:pic>
        <p:nvPicPr>
          <p:cNvPr id="1026" name="Picture 2" descr="NVIDIA RTX A5000 - （捆綁銷售）英偉達Quadro RTX A5000 PCIe 24GB DSFH 帶ATX 支架散裝- 研華">
            <a:extLst>
              <a:ext uri="{FF2B5EF4-FFF2-40B4-BE49-F238E27FC236}">
                <a16:creationId xmlns:a16="http://schemas.microsoft.com/office/drawing/2014/main" id="{E2C8A433-6071-4D75-B6A3-C2563B64F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988" y="3514094"/>
            <a:ext cx="2002904" cy="200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98BB7E0-9C4C-4FCB-B2B7-392F5414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385761"/>
            <a:ext cx="6749736" cy="204323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CBA60E5-9266-4EEB-BBC3-455319A41B6B}"/>
              </a:ext>
            </a:extLst>
          </p:cNvPr>
          <p:cNvSpPr txBox="1"/>
          <p:nvPr/>
        </p:nvSpPr>
        <p:spPr>
          <a:xfrm>
            <a:off x="520600" y="4589784"/>
            <a:ext cx="1956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NVIDIA RTX A5000</a:t>
            </a:r>
            <a:endParaRPr lang="zh-TW" altLang="en-US" sz="16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2D064CF-C655-401A-9EE2-5DEF9696F4FC}"/>
              </a:ext>
            </a:extLst>
          </p:cNvPr>
          <p:cNvCxnSpPr>
            <a:cxnSpLocks/>
          </p:cNvCxnSpPr>
          <p:nvPr/>
        </p:nvCxnSpPr>
        <p:spPr bwMode="auto">
          <a:xfrm>
            <a:off x="1308597" y="3321998"/>
            <a:ext cx="1247179" cy="1082480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6BAF949-F57E-4F66-923B-12FB1CB23595}"/>
              </a:ext>
            </a:extLst>
          </p:cNvPr>
          <p:cNvCxnSpPr>
            <a:cxnSpLocks/>
          </p:cNvCxnSpPr>
          <p:nvPr/>
        </p:nvCxnSpPr>
        <p:spPr bwMode="auto">
          <a:xfrm flipV="1">
            <a:off x="4067944" y="3321998"/>
            <a:ext cx="3649365" cy="899090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6ADFDD5-F5B2-4C2B-B3BD-A30E33670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410299"/>
              </p:ext>
            </p:extLst>
          </p:nvPr>
        </p:nvGraphicFramePr>
        <p:xfrm>
          <a:off x="520600" y="5438116"/>
          <a:ext cx="81027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val="3291698053"/>
                    </a:ext>
                  </a:extLst>
                </a:gridCol>
                <a:gridCol w="4790431">
                  <a:extLst>
                    <a:ext uri="{9D8B030D-6E8A-4147-A177-3AD203B41FA5}">
                      <a16:colId xmlns:a16="http://schemas.microsoft.com/office/drawing/2014/main" val="2742916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NVIDIA RTX A5000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998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Energy consumption (W)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171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99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Frames per second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54.45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58269"/>
                  </a:ext>
                </a:extLst>
              </a:tr>
            </a:tbl>
          </a:graphicData>
        </a:graphic>
      </p:graphicFrame>
      <p:pic>
        <p:nvPicPr>
          <p:cNvPr id="19" name="圖片 18">
            <a:extLst>
              <a:ext uri="{FF2B5EF4-FFF2-40B4-BE49-F238E27FC236}">
                <a16:creationId xmlns:a16="http://schemas.microsoft.com/office/drawing/2014/main" id="{8C09AEDF-3814-4028-BDD3-77098C8EC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617" y="4759061"/>
            <a:ext cx="4961892" cy="60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52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A9114-B128-4784-8472-9996DEBB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with </a:t>
            </a:r>
            <a:r>
              <a:rPr lang="en-US" dirty="0" err="1"/>
              <a:t>vitis</a:t>
            </a:r>
            <a:r>
              <a:rPr lang="en-US" dirty="0"/>
              <a:t> AI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86D430-91DB-431C-A916-52C5DCDCC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0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34429-0DB4-4DFE-8F76-8CAA77E88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Environment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F675B3-48EC-4BC6-B218-5760D2A41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ZCU104</a:t>
            </a:r>
          </a:p>
          <a:p>
            <a:pPr lvl="1"/>
            <a:r>
              <a:rPr lang="en-US" dirty="0"/>
              <a:t>PYNQ: 85K logic, 220 DSP</a:t>
            </a:r>
          </a:p>
          <a:p>
            <a:pPr lvl="1"/>
            <a:r>
              <a:rPr lang="en-US" altLang="zh-TW" dirty="0"/>
              <a:t>KV260: </a:t>
            </a:r>
            <a:r>
              <a:rPr lang="en-US" dirty="0"/>
              <a:t>256K logic, 1.2</a:t>
            </a:r>
            <a:r>
              <a:rPr lang="en-US" altLang="zh-TW" dirty="0"/>
              <a:t>K</a:t>
            </a:r>
            <a:r>
              <a:rPr lang="zh-TW" altLang="en-US" dirty="0"/>
              <a:t> </a:t>
            </a:r>
            <a:r>
              <a:rPr lang="en-US" altLang="zh-TW" dirty="0"/>
              <a:t>DSP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6D4A14-BD24-4D14-B272-8DD485DEA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67"/>
          <a:stretch/>
        </p:blipFill>
        <p:spPr>
          <a:xfrm>
            <a:off x="4283968" y="1800265"/>
            <a:ext cx="4536504" cy="242082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78B9F79-59E0-40CE-BBFE-F7E1D1D954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49234"/>
            <a:ext cx="2806942" cy="3742589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EA30049-D446-4418-A324-E2275BEE0681}"/>
              </a:ext>
            </a:extLst>
          </p:cNvPr>
          <p:cNvSpPr txBox="1">
            <a:spLocks/>
          </p:cNvSpPr>
          <p:nvPr/>
        </p:nvSpPr>
        <p:spPr bwMode="auto">
          <a:xfrm>
            <a:off x="4139952" y="4470262"/>
            <a:ext cx="4680520" cy="202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1pPr>
            <a:lvl2pPr marL="625475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v"/>
              <a:defRPr kumimoji="1" sz="18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2pPr>
            <a:lvl3pPr marL="9001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3pPr>
            <a:lvl4pPr marL="116046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4pPr>
            <a:lvl5pPr marL="14335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  <a:cs typeface="新細明體" charset="-120"/>
              </a:defRPr>
            </a:lvl5pPr>
            <a:lvl6pPr marL="2513776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082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787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4929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4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/>
              <a:t>OS</a:t>
            </a:r>
          </a:p>
          <a:p>
            <a:pPr lvl="1"/>
            <a:r>
              <a:rPr lang="en-US" altLang="zh-TW" kern="0" dirty="0" err="1"/>
              <a:t>PetaLinux</a:t>
            </a:r>
            <a:endParaRPr lang="en-US" kern="0" dirty="0"/>
          </a:p>
          <a:p>
            <a:r>
              <a:rPr lang="en-US" kern="0" dirty="0"/>
              <a:t>Power meter</a:t>
            </a:r>
          </a:p>
          <a:p>
            <a:pPr lvl="1"/>
            <a:r>
              <a:rPr lang="en-US" kern="0" dirty="0"/>
              <a:t>Measure total power of ZCU104</a:t>
            </a:r>
            <a:br>
              <a:rPr lang="en-US" kern="0" dirty="0"/>
            </a:br>
            <a:r>
              <a:rPr lang="en-US" kern="0" dirty="0"/>
              <a:t>for calculating power efficiency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37920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圖片 111">
            <a:extLst>
              <a:ext uri="{FF2B5EF4-FFF2-40B4-BE49-F238E27FC236}">
                <a16:creationId xmlns:a16="http://schemas.microsoft.com/office/drawing/2014/main" id="{EBED5E0C-D83F-4519-88A3-E26DF87A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774872"/>
            <a:ext cx="6864691" cy="10120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BF58D01-DBB8-48F4-8490-C69E9D24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Vitis</a:t>
            </a:r>
            <a:r>
              <a:rPr lang="en-US" altLang="zh-TW" dirty="0"/>
              <a:t>-AI: </a:t>
            </a:r>
            <a:r>
              <a:rPr lang="en-US" altLang="zh-TW" dirty="0" err="1"/>
              <a:t>PointPillars</a:t>
            </a:r>
            <a:r>
              <a:rPr lang="en-US" altLang="zh-TW" dirty="0"/>
              <a:t> Overview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6C5EC2-60B7-4BD1-9771-B6B82EF46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Execution flow of </a:t>
            </a:r>
            <a:r>
              <a:rPr lang="en-US" altLang="zh-TW" dirty="0" err="1"/>
              <a:t>Vitis</a:t>
            </a:r>
            <a:r>
              <a:rPr lang="en-US" altLang="zh-TW" dirty="0"/>
              <a:t>-AI</a:t>
            </a:r>
          </a:p>
          <a:p>
            <a:pPr lvl="1"/>
            <a:r>
              <a:rPr lang="en-US" altLang="zh-TW" dirty="0"/>
              <a:t>System flow is accelerated by PL (DPU)</a:t>
            </a:r>
          </a:p>
          <a:p>
            <a:pPr lvl="1"/>
            <a:r>
              <a:rPr lang="en-US" altLang="zh-TW" dirty="0"/>
              <a:t>325MHz on DPU, 650MHz on DSP, 2048 MACs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E54729-8517-41A7-B6AC-C24C5561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30277" y="4012057"/>
            <a:ext cx="5170126" cy="24846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9F6F81-34F7-4883-868A-EBEB5C7E6F99}"/>
              </a:ext>
            </a:extLst>
          </p:cNvPr>
          <p:cNvSpPr/>
          <p:nvPr/>
        </p:nvSpPr>
        <p:spPr bwMode="auto">
          <a:xfrm>
            <a:off x="-8634119" y="335066"/>
            <a:ext cx="7093847" cy="2687589"/>
          </a:xfrm>
          <a:prstGeom prst="rect">
            <a:avLst/>
          </a:prstGeom>
          <a:solidFill>
            <a:srgbClr val="C2C0E7"/>
          </a:solidFill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F0D4E0-EB32-49F9-9D44-F5236EF39C19}"/>
              </a:ext>
            </a:extLst>
          </p:cNvPr>
          <p:cNvSpPr/>
          <p:nvPr/>
        </p:nvSpPr>
        <p:spPr bwMode="auto">
          <a:xfrm>
            <a:off x="-8490103" y="1963944"/>
            <a:ext cx="6816263" cy="674502"/>
          </a:xfrm>
          <a:prstGeom prst="rect">
            <a:avLst/>
          </a:prstGeom>
          <a:solidFill>
            <a:srgbClr val="CFD6FC"/>
          </a:solidFill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92C0DC-30E2-4558-938E-609462BB3F9A}"/>
              </a:ext>
            </a:extLst>
          </p:cNvPr>
          <p:cNvSpPr/>
          <p:nvPr/>
        </p:nvSpPr>
        <p:spPr bwMode="auto">
          <a:xfrm>
            <a:off x="-8490102" y="718399"/>
            <a:ext cx="6816264" cy="1080120"/>
          </a:xfrm>
          <a:prstGeom prst="rect">
            <a:avLst/>
          </a:prstGeom>
          <a:solidFill>
            <a:srgbClr val="DAE8FC"/>
          </a:solidFill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62BD014-F681-458C-A0D8-19F377FF46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24" t="24371" r="58857" b="57434"/>
          <a:stretch/>
        </p:blipFill>
        <p:spPr>
          <a:xfrm>
            <a:off x="-8175566" y="1017807"/>
            <a:ext cx="447682" cy="60980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5740294-A5A1-4276-99E4-BE20E4A0FB38}"/>
              </a:ext>
            </a:extLst>
          </p:cNvPr>
          <p:cNvSpPr txBox="1"/>
          <p:nvPr/>
        </p:nvSpPr>
        <p:spPr>
          <a:xfrm>
            <a:off x="-3272374" y="36450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ZCU 104</a:t>
            </a:r>
            <a:endParaRPr lang="zh-TW" altLang="en-US" sz="1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64E5F0-93E8-45D3-8D74-2236F873AC80}"/>
              </a:ext>
            </a:extLst>
          </p:cNvPr>
          <p:cNvSpPr txBox="1"/>
          <p:nvPr/>
        </p:nvSpPr>
        <p:spPr>
          <a:xfrm>
            <a:off x="-8409121" y="738453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PS (Linux)</a:t>
            </a:r>
            <a:endParaRPr lang="zh-TW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233264-C02B-490C-9673-7136965406E7}"/>
              </a:ext>
            </a:extLst>
          </p:cNvPr>
          <p:cNvSpPr txBox="1"/>
          <p:nvPr/>
        </p:nvSpPr>
        <p:spPr>
          <a:xfrm>
            <a:off x="-8377705" y="1985238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PL</a:t>
            </a:r>
            <a:endParaRPr lang="zh-TW" altLang="en-US" sz="1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F51D13-DBC1-4E4A-8B52-65C0BA0934A7}"/>
              </a:ext>
            </a:extLst>
          </p:cNvPr>
          <p:cNvSpPr/>
          <p:nvPr/>
        </p:nvSpPr>
        <p:spPr bwMode="auto">
          <a:xfrm>
            <a:off x="-7469425" y="1066284"/>
            <a:ext cx="776454" cy="43204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Lidar data reader</a:t>
            </a:r>
            <a:endParaRPr kumimoji="1" lang="zh-TW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29EE61-EF01-4367-A7EB-D116357F4ACD}"/>
              </a:ext>
            </a:extLst>
          </p:cNvPr>
          <p:cNvSpPr/>
          <p:nvPr/>
        </p:nvSpPr>
        <p:spPr bwMode="auto">
          <a:xfrm>
            <a:off x="-6125302" y="1066284"/>
            <a:ext cx="1020665" cy="43204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Data preprocessing</a:t>
            </a:r>
            <a:endParaRPr kumimoji="1" lang="zh-TW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36153D2-75C6-4BEB-A30F-93B5F01CA18A}"/>
              </a:ext>
            </a:extLst>
          </p:cNvPr>
          <p:cNvSpPr/>
          <p:nvPr/>
        </p:nvSpPr>
        <p:spPr bwMode="auto">
          <a:xfrm>
            <a:off x="-5361305" y="2076991"/>
            <a:ext cx="909985" cy="43204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Pillar Feature Net</a:t>
            </a:r>
            <a:endParaRPr kumimoji="1" lang="zh-TW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259699-7A58-4A4F-8BCA-2D4A68A5B6BD}"/>
              </a:ext>
            </a:extLst>
          </p:cNvPr>
          <p:cNvSpPr/>
          <p:nvPr/>
        </p:nvSpPr>
        <p:spPr bwMode="auto">
          <a:xfrm>
            <a:off x="-4677917" y="1074068"/>
            <a:ext cx="850339" cy="43204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Scatter operation</a:t>
            </a:r>
            <a:endParaRPr kumimoji="1" lang="zh-TW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E9B972-E15A-4CFB-B177-521E1E6A5C76}"/>
              </a:ext>
            </a:extLst>
          </p:cNvPr>
          <p:cNvSpPr/>
          <p:nvPr/>
        </p:nvSpPr>
        <p:spPr bwMode="auto">
          <a:xfrm>
            <a:off x="-3494958" y="2085171"/>
            <a:ext cx="1063329" cy="43204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Backbone &amp; Detection Head</a:t>
            </a:r>
            <a:endParaRPr kumimoji="1" lang="zh-TW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F071466-90F5-44EC-BAE0-3AA7ED139880}"/>
              </a:ext>
            </a:extLst>
          </p:cNvPr>
          <p:cNvSpPr/>
          <p:nvPr/>
        </p:nvSpPr>
        <p:spPr bwMode="auto">
          <a:xfrm>
            <a:off x="-2847347" y="1074068"/>
            <a:ext cx="1093882" cy="43204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Postprocessing</a:t>
            </a:r>
            <a:endParaRPr kumimoji="1" lang="zh-TW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A7BDC3-6172-4A75-AC73-A01C242FB94F}"/>
              </a:ext>
            </a:extLst>
          </p:cNvPr>
          <p:cNvSpPr/>
          <p:nvPr/>
        </p:nvSpPr>
        <p:spPr bwMode="auto">
          <a:xfrm>
            <a:off x="-1404664" y="817084"/>
            <a:ext cx="1056934" cy="7780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CB7AF68-2E28-455D-B63B-8F24E5510CE7}"/>
              </a:ext>
            </a:extLst>
          </p:cNvPr>
          <p:cNvSpPr txBox="1"/>
          <p:nvPr/>
        </p:nvSpPr>
        <p:spPr>
          <a:xfrm>
            <a:off x="-785095" y="793674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PC</a:t>
            </a:r>
            <a:endParaRPr lang="zh-TW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963AA58-F4DA-45D4-BB76-629955CBB319}"/>
              </a:ext>
            </a:extLst>
          </p:cNvPr>
          <p:cNvSpPr/>
          <p:nvPr/>
        </p:nvSpPr>
        <p:spPr bwMode="auto">
          <a:xfrm>
            <a:off x="-1325037" y="1076301"/>
            <a:ext cx="849190" cy="43204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Data output</a:t>
            </a:r>
            <a:endParaRPr kumimoji="1" lang="zh-TW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40E5E6C-03A1-4C82-BD39-B4BF4E9A369D}"/>
              </a:ext>
            </a:extLst>
          </p:cNvPr>
          <p:cNvCxnSpPr>
            <a:cxnSpLocks/>
            <a:endCxn id="13" idx="1"/>
          </p:cNvCxnSpPr>
          <p:nvPr/>
        </p:nvCxnSpPr>
        <p:spPr bwMode="auto">
          <a:xfrm>
            <a:off x="-7719992" y="1282308"/>
            <a:ext cx="250567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267EEF6-B30A-4673-83C6-9BA875B98EB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 bwMode="auto">
          <a:xfrm>
            <a:off x="-6692971" y="1282308"/>
            <a:ext cx="56766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569DBFBA-6EC3-453F-8E13-95FD9C3565E2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 bwMode="auto">
          <a:xfrm>
            <a:off x="-1753465" y="1290092"/>
            <a:ext cx="428428" cy="223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522D778E-D7FB-4172-9341-383C18E27E92}"/>
              </a:ext>
            </a:extLst>
          </p:cNvPr>
          <p:cNvCxnSpPr>
            <a:stCxn id="14" idx="2"/>
            <a:endCxn id="15" idx="1"/>
          </p:cNvCxnSpPr>
          <p:nvPr/>
        </p:nvCxnSpPr>
        <p:spPr bwMode="auto">
          <a:xfrm rot="16200000" flipH="1">
            <a:off x="-5885478" y="1768841"/>
            <a:ext cx="794683" cy="253664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52A2715F-3800-4CC9-89AD-7767E877FB25}"/>
              </a:ext>
            </a:extLst>
          </p:cNvPr>
          <p:cNvCxnSpPr>
            <a:cxnSpLocks/>
            <a:stCxn id="15" idx="3"/>
            <a:endCxn id="16" idx="2"/>
          </p:cNvCxnSpPr>
          <p:nvPr/>
        </p:nvCxnSpPr>
        <p:spPr bwMode="auto">
          <a:xfrm flipV="1">
            <a:off x="-4451320" y="1506116"/>
            <a:ext cx="198573" cy="786899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EE846F27-3A62-4AAA-AF4A-6420240D46A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 bwMode="auto">
          <a:xfrm>
            <a:off x="-3827578" y="1290092"/>
            <a:ext cx="332620" cy="101110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CB2B56B8-5FFE-4F05-9982-F99B0CE81CEA}"/>
              </a:ext>
            </a:extLst>
          </p:cNvPr>
          <p:cNvCxnSpPr>
            <a:cxnSpLocks/>
            <a:stCxn id="17" idx="3"/>
            <a:endCxn id="18" idx="2"/>
          </p:cNvCxnSpPr>
          <p:nvPr/>
        </p:nvCxnSpPr>
        <p:spPr bwMode="auto">
          <a:xfrm flipV="1">
            <a:off x="-2431629" y="1506116"/>
            <a:ext cx="131223" cy="795079"/>
          </a:xfrm>
          <a:prstGeom prst="bentConnector2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圖片 106">
            <a:extLst>
              <a:ext uri="{FF2B5EF4-FFF2-40B4-BE49-F238E27FC236}">
                <a16:creationId xmlns:a16="http://schemas.microsoft.com/office/drawing/2014/main" id="{EDE1876F-C5DF-48F2-80F2-14FCABF05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700" y="3939296"/>
            <a:ext cx="7633300" cy="248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5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A7B40-8699-4D1C-8AD5-EB27626F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Vitis</a:t>
            </a:r>
            <a:r>
              <a:rPr lang="en-US" altLang="zh-TW" dirty="0"/>
              <a:t>-AI: </a:t>
            </a:r>
            <a:r>
              <a:rPr lang="en-US" altLang="zh-TW" dirty="0" err="1"/>
              <a:t>PointPillars</a:t>
            </a:r>
            <a:r>
              <a:rPr lang="zh-TW" altLang="en-US" dirty="0"/>
              <a:t> </a:t>
            </a:r>
            <a:r>
              <a:rPr lang="en-US" altLang="zh-TW" dirty="0"/>
              <a:t>Implementation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774EC6-4991-45F0-B158-E567FA93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Vitis</a:t>
            </a:r>
            <a:r>
              <a:rPr lang="en-US" altLang="zh-TW" dirty="0"/>
              <a:t>-AI is highly wrapped by API library </a:t>
            </a:r>
          </a:p>
          <a:p>
            <a:pPr lvl="1"/>
            <a:r>
              <a:rPr lang="en-US" altLang="zh-TW" dirty="0"/>
              <a:t>Pseudo code of </a:t>
            </a:r>
            <a:r>
              <a:rPr lang="en-US" altLang="zh-TW" dirty="0" err="1"/>
              <a:t>Vitis</a:t>
            </a:r>
            <a:r>
              <a:rPr lang="en-US" altLang="zh-TW" dirty="0"/>
              <a:t>-AI </a:t>
            </a:r>
            <a:r>
              <a:rPr lang="en-US" altLang="zh-TW" dirty="0" err="1"/>
              <a:t>PointPillars</a:t>
            </a:r>
            <a:r>
              <a:rPr lang="en-US" altLang="zh-TW" dirty="0"/>
              <a:t> model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nets for </a:t>
            </a:r>
            <a:r>
              <a:rPr lang="en-US" altLang="zh-TW" dirty="0" err="1"/>
              <a:t>PointPillars</a:t>
            </a:r>
            <a:endParaRPr lang="en-US" altLang="zh-TW" dirty="0"/>
          </a:p>
          <a:p>
            <a:pPr lvl="1"/>
            <a:r>
              <a:rPr lang="en-US" altLang="zh-TW" dirty="0"/>
              <a:t>Including </a:t>
            </a:r>
            <a:r>
              <a:rPr lang="en-US" altLang="zh-TW" dirty="0" err="1"/>
              <a:t>PointNet</a:t>
            </a:r>
            <a:r>
              <a:rPr lang="en-US" altLang="zh-TW" dirty="0"/>
              <a:t> and Region Proposal Network (RPN)</a:t>
            </a:r>
          </a:p>
          <a:p>
            <a:r>
              <a:rPr lang="en-US" altLang="zh-TW" dirty="0"/>
              <a:t>Read point cloud data</a:t>
            </a:r>
          </a:p>
          <a:p>
            <a:r>
              <a:rPr lang="en-US" altLang="zh-TW" dirty="0"/>
              <a:t>Run the inference of the net</a:t>
            </a:r>
          </a:p>
          <a:p>
            <a:pPr lvl="1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5681382-8FEB-410D-84FC-B95344AED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03524"/>
            <a:ext cx="6647831" cy="16509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2210B2D-8F26-472E-9313-06A13C2B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5216776"/>
            <a:ext cx="4901609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80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65D8F-E419-4297-A295-6E8E502C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Vitis</a:t>
            </a:r>
            <a:r>
              <a:rPr lang="en-US" altLang="zh-TW" dirty="0"/>
              <a:t>-AI: </a:t>
            </a:r>
            <a:r>
              <a:rPr lang="en-US" altLang="zh-TW" dirty="0" err="1"/>
              <a:t>PointPillars</a:t>
            </a:r>
            <a:r>
              <a:rPr lang="en-US" altLang="zh-TW" dirty="0"/>
              <a:t> Results (1/2)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354F82-A008-4EEC-BDDF-F295B14B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Average inference time in </a:t>
            </a:r>
            <a:r>
              <a:rPr lang="en-US" altLang="zh-TW" dirty="0" err="1"/>
              <a:t>Vitis</a:t>
            </a:r>
            <a:r>
              <a:rPr lang="en-US" altLang="zh-TW" dirty="0"/>
              <a:t>-AI: 18.472 FPS</a:t>
            </a:r>
          </a:p>
          <a:p>
            <a:pPr lvl="1"/>
            <a:r>
              <a:rPr lang="en-US" altLang="zh-TW" dirty="0"/>
              <a:t>End-to-end time: 54.028ms</a:t>
            </a:r>
          </a:p>
          <a:p>
            <a:pPr lvl="1"/>
            <a:r>
              <a:rPr lang="en-US" altLang="zh-TW" dirty="0"/>
              <a:t>DPU execution time: 33.853ms</a:t>
            </a: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B04EBE6-6A6C-4925-B19A-19FC4E3E6FAB}"/>
              </a:ext>
            </a:extLst>
          </p:cNvPr>
          <p:cNvGrpSpPr/>
          <p:nvPr/>
        </p:nvGrpSpPr>
        <p:grpSpPr>
          <a:xfrm>
            <a:off x="467544" y="3068960"/>
            <a:ext cx="4025737" cy="3271462"/>
            <a:chOff x="467544" y="2637748"/>
            <a:chExt cx="4301971" cy="349593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7DF7573-3029-4CC7-AF78-D29FF0540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4797152"/>
              <a:ext cx="4301971" cy="1336535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2A70D42-ACE4-4870-806C-2845DA98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637748"/>
              <a:ext cx="4301971" cy="2159404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26346E4F-9F1D-495E-8F1F-21A114D03ADC}"/>
              </a:ext>
            </a:extLst>
          </p:cNvPr>
          <p:cNvGrpSpPr/>
          <p:nvPr/>
        </p:nvGrpSpPr>
        <p:grpSpPr>
          <a:xfrm>
            <a:off x="4624742" y="3068960"/>
            <a:ext cx="4081082" cy="3271462"/>
            <a:chOff x="4716019" y="3294475"/>
            <a:chExt cx="3970135" cy="318252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CBF9303-6A7C-4178-8A16-A15242491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9" y="5281484"/>
              <a:ext cx="3970135" cy="1195516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1E9A3DC-C1BA-4EFD-B715-9C0F2D5E4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6019" y="3294475"/>
              <a:ext cx="3970135" cy="1987008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959BB77C-26F5-43D4-BA81-CBB5C513D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45214" y="2828841"/>
            <a:ext cx="1638529" cy="6001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AFC2F79-F85C-4650-A979-BAFF479B5B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746503"/>
            <a:ext cx="2841833" cy="10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14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04BB2-A65E-4984-86E0-57EE22F7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Vitis</a:t>
            </a:r>
            <a:r>
              <a:rPr lang="en-US" altLang="zh-TW" dirty="0"/>
              <a:t>-AI: </a:t>
            </a:r>
            <a:r>
              <a:rPr lang="en-US" altLang="zh-TW" dirty="0" err="1"/>
              <a:t>PointPillars</a:t>
            </a:r>
            <a:r>
              <a:rPr lang="en-US" altLang="zh-TW" dirty="0"/>
              <a:t> Results (2/2)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9D668-3CCA-4923-9D13-D4A47D79B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consumption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3AD5E27-5774-49AF-8A14-FC1FFB327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44424" r="30001" b="11898"/>
          <a:stretch/>
        </p:blipFill>
        <p:spPr>
          <a:xfrm>
            <a:off x="182962" y="2204491"/>
            <a:ext cx="3164902" cy="41143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99BF64-9306-417E-88EB-9076337A8A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5" t="20858" r="27769" b="21956"/>
          <a:stretch/>
        </p:blipFill>
        <p:spPr>
          <a:xfrm>
            <a:off x="4074314" y="2204491"/>
            <a:ext cx="3017965" cy="413159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39C3F3D-576D-4C8E-87B2-4CB6C424EBA5}"/>
              </a:ext>
            </a:extLst>
          </p:cNvPr>
          <p:cNvSpPr txBox="1"/>
          <p:nvPr/>
        </p:nvSpPr>
        <p:spPr>
          <a:xfrm>
            <a:off x="3484243" y="3661573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-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4A77EB-6D8B-4658-9B72-3642D87D3F03}"/>
              </a:ext>
            </a:extLst>
          </p:cNvPr>
          <p:cNvSpPr txBox="1"/>
          <p:nvPr/>
        </p:nvSpPr>
        <p:spPr>
          <a:xfrm>
            <a:off x="7292500" y="385426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= 1.9w</a:t>
            </a:r>
          </a:p>
        </p:txBody>
      </p:sp>
    </p:spTree>
    <p:extLst>
      <p:ext uri="{BB962C8B-B14F-4D97-AF65-F5344CB8AC3E}">
        <p14:creationId xmlns:p14="http://schemas.microsoft.com/office/powerpoint/2010/main" val="364134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A9114-B128-4784-8472-9996DEBB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with FINN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86D430-91DB-431C-A916-52C5DCDCC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BF8950-DFE7-4021-9EB5-B9D76D2F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E607E5-C949-4F93-8C65-13145E688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Executing on GPU</a:t>
            </a:r>
          </a:p>
          <a:p>
            <a:r>
              <a:rPr lang="en-US" dirty="0"/>
              <a:t>Executing with </a:t>
            </a:r>
            <a:r>
              <a:rPr lang="en-US" dirty="0" err="1"/>
              <a:t>Vitis</a:t>
            </a:r>
            <a:r>
              <a:rPr lang="en-US" dirty="0"/>
              <a:t> AI</a:t>
            </a:r>
          </a:p>
          <a:p>
            <a:r>
              <a:rPr lang="en-US" dirty="0"/>
              <a:t>Executing with FINN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08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248E8-B732-4ED4-AAE8-8401C7AA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FINN: </a:t>
            </a:r>
            <a:r>
              <a:rPr lang="en-US" altLang="zh-TW" dirty="0" err="1"/>
              <a:t>PointPillars</a:t>
            </a:r>
            <a:r>
              <a:rPr lang="en-US" altLang="zh-TW" dirty="0"/>
              <a:t> Overview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B6008-CBD5-4F95-B3F4-7A030225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Execution flow of FINN</a:t>
            </a:r>
          </a:p>
          <a:p>
            <a:pPr lvl="1"/>
            <a:r>
              <a:rPr lang="en-US" altLang="zh-TW" dirty="0"/>
              <a:t>Only backbone and SSD are accelerated on PL</a:t>
            </a:r>
          </a:p>
          <a:p>
            <a:pPr lvl="1"/>
            <a:r>
              <a:rPr lang="en-US" altLang="zh-TW" dirty="0"/>
              <a:t>HW: </a:t>
            </a:r>
            <a:r>
              <a:rPr lang="en-US" altLang="zh-TW" dirty="0" err="1"/>
              <a:t>pp.xclbin</a:t>
            </a:r>
            <a:r>
              <a:rPr lang="en-US" altLang="zh-TW" dirty="0"/>
              <a:t>, model: </a:t>
            </a:r>
            <a:r>
              <a:rPr lang="en-US" altLang="zh-TW" dirty="0" err="1"/>
              <a:t>pipline.config</a:t>
            </a:r>
            <a:endParaRPr lang="en-US" altLang="zh-TW" dirty="0"/>
          </a:p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7FAB1C-065B-4799-9105-4636E9056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21605"/>
            <a:ext cx="8064895" cy="387574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D16D7D3-623E-49D5-A6C0-09D63A90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38" y="1412776"/>
            <a:ext cx="2940249" cy="12670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E83578B-0D47-4AED-AF8A-214826EC1D37}"/>
              </a:ext>
            </a:extLst>
          </p:cNvPr>
          <p:cNvSpPr txBox="1"/>
          <p:nvPr/>
        </p:nvSpPr>
        <p:spPr>
          <a:xfrm>
            <a:off x="0" y="6362168"/>
            <a:ext cx="4004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Github</a:t>
            </a:r>
            <a:r>
              <a:rPr lang="en-US" sz="1400" dirty="0"/>
              <a:t> </a:t>
            </a:r>
            <a:r>
              <a:rPr lang="en-US" sz="1400" dirty="0" err="1"/>
              <a:t>link:https</a:t>
            </a:r>
            <a:r>
              <a:rPr lang="en-US" sz="1400" dirty="0"/>
              <a:t>://github.com/vision-</a:t>
            </a:r>
            <a:r>
              <a:rPr lang="en-US" sz="1400" dirty="0" err="1"/>
              <a:t>agh</a:t>
            </a:r>
            <a:r>
              <a:rPr lang="en-US" sz="1400" dirty="0"/>
              <a:t>/pp-</a:t>
            </a:r>
            <a:r>
              <a:rPr lang="en-US" sz="1400" dirty="0" err="1"/>
              <a:t>finn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157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F10D7-CFB3-4ED6-BC13-F8A2AD1AC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FINN: </a:t>
            </a:r>
            <a:r>
              <a:rPr lang="en-US" altLang="zh-TW" dirty="0" err="1"/>
              <a:t>PointPillars</a:t>
            </a:r>
            <a:r>
              <a:rPr lang="en-US" altLang="zh-TW" dirty="0"/>
              <a:t> Results (1/2)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C57EE-98C2-478B-99CE-D016F520E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5064968"/>
          </a:xfrm>
        </p:spPr>
        <p:txBody>
          <a:bodyPr/>
          <a:lstStyle/>
          <a:p>
            <a:r>
              <a:rPr lang="en-US" dirty="0"/>
              <a:t>We discover that the FINN version is modified from </a:t>
            </a:r>
            <a:r>
              <a:rPr lang="en-US" dirty="0" err="1"/>
              <a:t>Vitis</a:t>
            </a:r>
            <a:r>
              <a:rPr lang="zh-TW" altLang="en-US" dirty="0"/>
              <a:t> </a:t>
            </a:r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repo</a:t>
            </a:r>
          </a:p>
          <a:p>
            <a:pPr lvl="1"/>
            <a:r>
              <a:rPr lang="en-US" dirty="0"/>
              <a:t>The environment and the </a:t>
            </a:r>
            <a:r>
              <a:rPr lang="en-US" dirty="0" err="1"/>
              <a:t>makefiles</a:t>
            </a:r>
            <a:r>
              <a:rPr lang="en-US" dirty="0"/>
              <a:t> are too complicated</a:t>
            </a:r>
          </a:p>
          <a:p>
            <a:r>
              <a:rPr lang="en-US" dirty="0"/>
              <a:t>Reproduce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time comparison (vs. paper)</a:t>
            </a:r>
          </a:p>
          <a:p>
            <a:pPr lvl="1"/>
            <a:r>
              <a:rPr lang="en-US" dirty="0"/>
              <a:t>Voxelization: 7.13m → 84m </a:t>
            </a:r>
            <a:r>
              <a:rPr lang="en-US" b="1" dirty="0">
                <a:solidFill>
                  <a:srgbClr val="FF0000"/>
                </a:solidFill>
              </a:rPr>
              <a:t>(14x)</a:t>
            </a:r>
          </a:p>
          <a:p>
            <a:pPr lvl="1"/>
            <a:r>
              <a:rPr lang="en-US" dirty="0"/>
              <a:t>Extend feature vector: 1.65m → 140m </a:t>
            </a:r>
            <a:r>
              <a:rPr lang="en-US" b="1" dirty="0">
                <a:solidFill>
                  <a:srgbClr val="FF0000"/>
                </a:solidFill>
              </a:rPr>
              <a:t>(84x)</a:t>
            </a:r>
          </a:p>
          <a:p>
            <a:pPr lvl="1"/>
            <a:r>
              <a:rPr lang="en-US" dirty="0"/>
              <a:t>PFN: 62.43m → 1683m </a:t>
            </a:r>
            <a:r>
              <a:rPr lang="en-US" b="1" dirty="0">
                <a:solidFill>
                  <a:srgbClr val="FF0000"/>
                </a:solidFill>
              </a:rPr>
              <a:t>(26x)</a:t>
            </a:r>
          </a:p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10C2B6-CEB3-4AD1-9C8E-92850982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857500"/>
            <a:ext cx="7343775" cy="2324100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214D5F3-15CD-4689-BE63-FC155D5AE8CA}"/>
              </a:ext>
            </a:extLst>
          </p:cNvPr>
          <p:cNvSpPr txBox="1">
            <a:spLocks/>
          </p:cNvSpPr>
          <p:nvPr/>
        </p:nvSpPr>
        <p:spPr bwMode="auto">
          <a:xfrm>
            <a:off x="5220059" y="5633864"/>
            <a:ext cx="3960453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1pPr>
            <a:lvl2pPr marL="625475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v"/>
              <a:defRPr kumimoji="1" sz="18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2pPr>
            <a:lvl3pPr marL="9001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3pPr>
            <a:lvl4pPr marL="116046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4pPr>
            <a:lvl5pPr marL="14335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  <a:cs typeface="新細明體" charset="-120"/>
              </a:defRPr>
            </a:lvl5pPr>
            <a:lvl6pPr marL="2513776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082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787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4929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3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kern="0" dirty="0"/>
              <a:t>scatter: 0.72m → 1.24m </a:t>
            </a:r>
            <a:r>
              <a:rPr lang="en-US" b="1" kern="0" dirty="0">
                <a:solidFill>
                  <a:srgbClr val="FF0000"/>
                </a:solidFill>
              </a:rPr>
              <a:t>(1.7x)</a:t>
            </a:r>
          </a:p>
          <a:p>
            <a:pPr lvl="1"/>
            <a:r>
              <a:rPr lang="en-US" kern="0" dirty="0"/>
              <a:t>Pre: 3.1m → 5.6m </a:t>
            </a:r>
            <a:r>
              <a:rPr lang="en-US" b="1" kern="0" dirty="0">
                <a:solidFill>
                  <a:srgbClr val="FF0000"/>
                </a:solidFill>
              </a:rPr>
              <a:t>(1.8x)</a:t>
            </a:r>
          </a:p>
        </p:txBody>
      </p:sp>
    </p:spTree>
    <p:extLst>
      <p:ext uri="{BB962C8B-B14F-4D97-AF65-F5344CB8AC3E}">
        <p14:creationId xmlns:p14="http://schemas.microsoft.com/office/powerpoint/2010/main" val="3467245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804BB2-A65E-4984-86E0-57EE22F7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FINN: </a:t>
            </a:r>
            <a:r>
              <a:rPr lang="en-US" altLang="zh-TW" dirty="0" err="1"/>
              <a:t>PointPillars</a:t>
            </a:r>
            <a:r>
              <a:rPr lang="en-US" altLang="zh-TW" dirty="0"/>
              <a:t> Results (2/2)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9D668-3CCA-4923-9D13-D4A47D79B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consumption estimation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9C3F3D-576D-4C8E-87B2-4CB6C424EBA5}"/>
              </a:ext>
            </a:extLst>
          </p:cNvPr>
          <p:cNvSpPr txBox="1"/>
          <p:nvPr/>
        </p:nvSpPr>
        <p:spPr>
          <a:xfrm>
            <a:off x="3484243" y="3661573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-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4A77EB-6D8B-4658-9B72-3642D87D3F03}"/>
              </a:ext>
            </a:extLst>
          </p:cNvPr>
          <p:cNvSpPr txBox="1"/>
          <p:nvPr/>
        </p:nvSpPr>
        <p:spPr>
          <a:xfrm>
            <a:off x="7292500" y="385426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= 0.2w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2ADEB2-D029-4B24-BEE7-BA54D2600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t="47191" r="24549"/>
          <a:stretch/>
        </p:blipFill>
        <p:spPr>
          <a:xfrm>
            <a:off x="411479" y="2474312"/>
            <a:ext cx="2944691" cy="36216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0959BBA-E616-4CF1-8F49-AC414CD617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8" t="40099" r="31401" b="10551"/>
          <a:stretch/>
        </p:blipFill>
        <p:spPr>
          <a:xfrm>
            <a:off x="4015280" y="2474312"/>
            <a:ext cx="3165236" cy="36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1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0661D-2542-4140-8F44-DB4A6D8A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Transplant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C9F5A3-13E5-4113-9D05-6167DA6DC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reported in the paper, the FPS is 2.67</a:t>
            </a:r>
          </a:p>
          <a:p>
            <a:pPr lvl="1"/>
            <a:r>
              <a:rPr lang="en-US" dirty="0"/>
              <a:t>The modified backbone may be the root cause</a:t>
            </a:r>
          </a:p>
          <a:p>
            <a:endParaRPr lang="en-US" dirty="0"/>
          </a:p>
          <a:p>
            <a:r>
              <a:rPr lang="en-US" dirty="0"/>
              <a:t>The modified backbone is transplant to the </a:t>
            </a:r>
            <a:r>
              <a:rPr lang="en-US" dirty="0" err="1"/>
              <a:t>Vitis</a:t>
            </a:r>
            <a:r>
              <a:rPr lang="en-US" dirty="0"/>
              <a:t> AI to evaluate its FPS</a:t>
            </a:r>
          </a:p>
          <a:p>
            <a:pPr lvl="1"/>
            <a:r>
              <a:rPr lang="en-US" altLang="zh-TW" dirty="0" err="1"/>
              <a:t>Vitis</a:t>
            </a:r>
            <a:r>
              <a:rPr lang="en-US" altLang="zh-TW" dirty="0"/>
              <a:t> AI reported 5.41 FPS</a:t>
            </a:r>
          </a:p>
          <a:p>
            <a:pPr lvl="1"/>
            <a:r>
              <a:rPr lang="en-US" dirty="0"/>
              <a:t>Almost 4x slower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1312" lvl="1" indent="0">
              <a:buNone/>
            </a:pPr>
            <a:endParaRPr lang="en-US" dirty="0"/>
          </a:p>
          <a:p>
            <a:r>
              <a:rPr lang="en-US" dirty="0"/>
              <a:t>We can conclude that the modification of the original model for the FINN has large impact on FPS</a:t>
            </a:r>
          </a:p>
          <a:p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AE8E312-03B4-47F0-8EA0-C0409075C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861048"/>
            <a:ext cx="4320480" cy="17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0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A9114-B128-4784-8472-9996DEBB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86D430-91DB-431C-A916-52C5DCDCC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49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961492-09AD-43D1-BCD9-F98ADF55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 Analysis (1/3)</a:t>
            </a:r>
            <a:endParaRPr lang="zh-TW" altLang="en-US" dirty="0"/>
          </a:p>
        </p:txBody>
      </p: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CECFC915-020A-4A3D-8B61-8954E97CD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0602" y="4267951"/>
            <a:ext cx="6045542" cy="182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9C98A6-CDF7-45D6-80DC-353868165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20" y="1990856"/>
            <a:ext cx="6046907" cy="18257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51CCE16-69FF-43E6-9D9F-F71C5D0B5787}"/>
              </a:ext>
            </a:extLst>
          </p:cNvPr>
          <p:cNvSpPr txBox="1"/>
          <p:nvPr/>
        </p:nvSpPr>
        <p:spPr>
          <a:xfrm>
            <a:off x="4090972" y="169151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GPU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056E7DD-A88D-4F72-A7D2-DE615CBB16E3}"/>
              </a:ext>
            </a:extLst>
          </p:cNvPr>
          <p:cNvSpPr txBox="1"/>
          <p:nvPr/>
        </p:nvSpPr>
        <p:spPr>
          <a:xfrm>
            <a:off x="3956287" y="3937830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/>
              <a:t>Vitis</a:t>
            </a:r>
            <a:r>
              <a:rPr lang="en-US" altLang="zh-TW" b="1" dirty="0"/>
              <a:t> AI</a:t>
            </a:r>
            <a:endParaRPr lang="zh-TW" altLang="en-US" b="1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AE4974A-3ACA-40EF-AC0D-D9FE2B341F8F}"/>
              </a:ext>
            </a:extLst>
          </p:cNvPr>
          <p:cNvSpPr txBox="1">
            <a:spLocks/>
          </p:cNvSpPr>
          <p:nvPr/>
        </p:nvSpPr>
        <p:spPr bwMode="auto">
          <a:xfrm>
            <a:off x="381000" y="6165304"/>
            <a:ext cx="8382000" cy="31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1pPr>
            <a:lvl2pPr marL="625475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v"/>
              <a:defRPr kumimoji="1" sz="18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2pPr>
            <a:lvl3pPr marL="9001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3pPr>
            <a:lvl4pPr marL="116046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4pPr>
            <a:lvl5pPr marL="14335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  <a:cs typeface="新細明體" charset="-120"/>
              </a:defRPr>
            </a:lvl5pPr>
            <a:lvl6pPr marL="2513776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082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787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4929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 err="1"/>
              <a:t>Vitis</a:t>
            </a:r>
            <a:r>
              <a:rPr lang="en-US" altLang="zh-TW" kern="0" dirty="0"/>
              <a:t> AI and GPU end up with similar results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374481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62D6DA5-3FF9-4821-BB62-46824FA7C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20" y="4257866"/>
            <a:ext cx="6045062" cy="1825200"/>
          </a:xfrm>
          <a:prstGeom prst="rect">
            <a:avLst/>
          </a:prstGeom>
        </p:spPr>
      </p:pic>
      <p:pic>
        <p:nvPicPr>
          <p:cNvPr id="8" name="內容版面配置區 8">
            <a:extLst>
              <a:ext uri="{FF2B5EF4-FFF2-40B4-BE49-F238E27FC236}">
                <a16:creationId xmlns:a16="http://schemas.microsoft.com/office/drawing/2014/main" id="{002AF7A3-9ACA-41CE-A41D-3D31910B6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20" y="1990856"/>
            <a:ext cx="6045063" cy="18252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961492-09AD-43D1-BCD9-F98ADF55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 Analysis (2/3)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1CCE16-69FF-43E6-9D9F-F71C5D0B5787}"/>
              </a:ext>
            </a:extLst>
          </p:cNvPr>
          <p:cNvSpPr txBox="1"/>
          <p:nvPr/>
        </p:nvSpPr>
        <p:spPr>
          <a:xfrm>
            <a:off x="4090972" y="169151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GPU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056E7DD-A88D-4F72-A7D2-DE615CBB16E3}"/>
              </a:ext>
            </a:extLst>
          </p:cNvPr>
          <p:cNvSpPr txBox="1"/>
          <p:nvPr/>
        </p:nvSpPr>
        <p:spPr>
          <a:xfrm>
            <a:off x="3956287" y="3937830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/>
              <a:t>Vitis</a:t>
            </a:r>
            <a:r>
              <a:rPr lang="en-US" altLang="zh-TW" b="1" dirty="0"/>
              <a:t> AI</a:t>
            </a:r>
            <a:endParaRPr lang="zh-TW" altLang="en-US" b="1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E7AB6787-927B-4CEA-934B-3E7E12CD76CB}"/>
              </a:ext>
            </a:extLst>
          </p:cNvPr>
          <p:cNvSpPr txBox="1">
            <a:spLocks/>
          </p:cNvSpPr>
          <p:nvPr/>
        </p:nvSpPr>
        <p:spPr bwMode="auto">
          <a:xfrm>
            <a:off x="381000" y="6165304"/>
            <a:ext cx="8382000" cy="31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1pPr>
            <a:lvl2pPr marL="625475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v"/>
              <a:defRPr kumimoji="1" sz="18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2pPr>
            <a:lvl3pPr marL="9001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3pPr>
            <a:lvl4pPr marL="116046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4pPr>
            <a:lvl5pPr marL="14335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  <a:cs typeface="新細明體" charset="-120"/>
              </a:defRPr>
            </a:lvl5pPr>
            <a:lvl6pPr marL="2513776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082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787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4929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 err="1"/>
              <a:t>Vitis</a:t>
            </a:r>
            <a:r>
              <a:rPr lang="en-US" altLang="zh-TW" kern="0" dirty="0"/>
              <a:t> AI and GPU end up with similar results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65364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F46C88C-3B1A-4DE4-A176-5E11AE7A2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20" y="1974619"/>
            <a:ext cx="6028249" cy="1826448"/>
          </a:xfrm>
          <a:prstGeom prst="rect">
            <a:avLst/>
          </a:prstGeom>
        </p:spPr>
      </p:pic>
      <p:pic>
        <p:nvPicPr>
          <p:cNvPr id="8" name="內容版面配置區 9">
            <a:extLst>
              <a:ext uri="{FF2B5EF4-FFF2-40B4-BE49-F238E27FC236}">
                <a16:creationId xmlns:a16="http://schemas.microsoft.com/office/drawing/2014/main" id="{E758F885-4CD2-4D12-8B0D-7AF2F3190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20" y="4270076"/>
            <a:ext cx="6024131" cy="18252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961492-09AD-43D1-BCD9-F98ADF55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Visualization Analysis (3/3)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1CCE16-69FF-43E6-9D9F-F71C5D0B5787}"/>
              </a:ext>
            </a:extLst>
          </p:cNvPr>
          <p:cNvSpPr txBox="1"/>
          <p:nvPr/>
        </p:nvSpPr>
        <p:spPr>
          <a:xfrm>
            <a:off x="4090972" y="169151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GPU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056E7DD-A88D-4F72-A7D2-DE615CBB16E3}"/>
              </a:ext>
            </a:extLst>
          </p:cNvPr>
          <p:cNvSpPr txBox="1"/>
          <p:nvPr/>
        </p:nvSpPr>
        <p:spPr>
          <a:xfrm>
            <a:off x="3956287" y="3937830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/>
              <a:t>Vitis</a:t>
            </a:r>
            <a:r>
              <a:rPr lang="en-US" altLang="zh-TW" b="1" dirty="0"/>
              <a:t> AI</a:t>
            </a:r>
            <a:endParaRPr lang="zh-TW" altLang="en-US" b="1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F1AE9E04-FECE-4BA1-A40A-ECF2280BD376}"/>
              </a:ext>
            </a:extLst>
          </p:cNvPr>
          <p:cNvSpPr/>
          <p:nvPr/>
        </p:nvSpPr>
        <p:spPr bwMode="auto">
          <a:xfrm>
            <a:off x="3436306" y="2609006"/>
            <a:ext cx="536415" cy="5760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B082B7E-6D4F-41AA-92F4-983BE4CE14B8}"/>
              </a:ext>
            </a:extLst>
          </p:cNvPr>
          <p:cNvSpPr/>
          <p:nvPr/>
        </p:nvSpPr>
        <p:spPr bwMode="auto">
          <a:xfrm>
            <a:off x="3419872" y="4888169"/>
            <a:ext cx="536415" cy="5760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CC16EAAA-2543-4205-A683-90C3E5DFFD76}"/>
              </a:ext>
            </a:extLst>
          </p:cNvPr>
          <p:cNvSpPr txBox="1">
            <a:spLocks/>
          </p:cNvSpPr>
          <p:nvPr/>
        </p:nvSpPr>
        <p:spPr bwMode="auto">
          <a:xfrm>
            <a:off x="381000" y="6165304"/>
            <a:ext cx="8382000" cy="31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marL="341313" indent="-341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Font typeface="Wingdings" pitchFamily="2" charset="2"/>
              <a:buChar char="v"/>
              <a:defRPr kumimoji="1" sz="20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1pPr>
            <a:lvl2pPr marL="625475" indent="-2841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v"/>
              <a:defRPr kumimoji="1" sz="18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2pPr>
            <a:lvl3pPr marL="9001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64A2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3pPr>
            <a:lvl4pPr marL="116046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BBB59"/>
              </a:buClr>
              <a:buFont typeface="Wingdings" pitchFamily="2" charset="2"/>
              <a:buChar char="Ø"/>
              <a:defRPr kumimoji="1" sz="1600">
                <a:solidFill>
                  <a:schemeClr val="tx1"/>
                </a:solidFill>
                <a:latin typeface="+mj-lt"/>
                <a:ea typeface="標楷體" pitchFamily="65" charset="-120"/>
                <a:cs typeface="標楷體" pitchFamily="65" charset="-120"/>
              </a:defRPr>
            </a:lvl4pPr>
            <a:lvl5pPr marL="14335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  <a:cs typeface="新細明體" charset="-120"/>
              </a:defRPr>
            </a:lvl5pPr>
            <a:lvl6pPr marL="2513776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082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7878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4929" indent="-228524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CC66"/>
              </a:buClr>
              <a:buFont typeface="Wingdings" pitchFamily="2" charset="2"/>
              <a:buBlip>
                <a:blip r:embed="rId5"/>
              </a:buBlip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kern="0" dirty="0" err="1"/>
              <a:t>Vitis</a:t>
            </a:r>
            <a:r>
              <a:rPr lang="en-US" altLang="zh-TW" kern="0" dirty="0"/>
              <a:t> AI lose information in some cases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88092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4B3CD-E153-494D-B219-73EA5EEC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Table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ADF5E32-5836-4FC0-B630-1DDC370C1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9116849"/>
              </p:ext>
            </p:extLst>
          </p:nvPr>
        </p:nvGraphicFramePr>
        <p:xfrm>
          <a:off x="381000" y="1676400"/>
          <a:ext cx="8382000" cy="4200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1712351708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3228529257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38344337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1374379341"/>
                    </a:ext>
                  </a:extLst>
                </a:gridCol>
              </a:tblGrid>
              <a:tr h="84017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Vitis</a:t>
                      </a:r>
                      <a:r>
                        <a:rPr lang="en-US" dirty="0"/>
                        <a:t> 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092054"/>
                  </a:ext>
                </a:extLst>
              </a:tr>
              <a:tr h="840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RTX A5000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ZCU104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ZCU104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081309"/>
                  </a:ext>
                </a:extLst>
              </a:tr>
              <a:tr h="840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54.45</a:t>
                      </a:r>
                      <a:endParaRPr lang="zh-TW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18.472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2595"/>
                  </a:ext>
                </a:extLst>
              </a:tr>
              <a:tr h="840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 (watt)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939364"/>
                  </a:ext>
                </a:extLst>
              </a:tr>
              <a:tr h="8401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Frame per Joule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9.722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30x</a:t>
                      </a:r>
                      <a:r>
                        <a:rPr lang="en-US" altLang="zh-TW" dirty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13.35 (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41.74x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19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7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2166A4-9BA9-419C-B698-92688BEF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ABBB71-F1DF-4463-AB16-E409408CA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FPGAs still shows </a:t>
            </a:r>
            <a:r>
              <a:rPr lang="en-US" b="1" i="1" dirty="0"/>
              <a:t>superior energy efficiency </a:t>
            </a:r>
            <a:r>
              <a:rPr lang="en-US" dirty="0"/>
              <a:t>compared with GPUs</a:t>
            </a:r>
          </a:p>
          <a:p>
            <a:r>
              <a:rPr lang="en-US" dirty="0"/>
              <a:t>Develop with both </a:t>
            </a:r>
            <a:r>
              <a:rPr lang="en-US" dirty="0" err="1"/>
              <a:t>Vitis</a:t>
            </a:r>
            <a:r>
              <a:rPr lang="en-US" dirty="0"/>
              <a:t> AI and FINN is much difficult than </a:t>
            </a:r>
            <a:r>
              <a:rPr lang="en-US" dirty="0" err="1"/>
              <a:t>PyTorch</a:t>
            </a:r>
            <a:r>
              <a:rPr lang="en-US" dirty="0"/>
              <a:t>/CUDA</a:t>
            </a:r>
          </a:p>
          <a:p>
            <a:r>
              <a:rPr lang="en-US" dirty="0" err="1"/>
              <a:t>Vitis</a:t>
            </a:r>
            <a:r>
              <a:rPr lang="en-US" dirty="0"/>
              <a:t> AI</a:t>
            </a:r>
          </a:p>
          <a:p>
            <a:pPr lvl="1"/>
            <a:r>
              <a:rPr lang="en-US" dirty="0"/>
              <a:t>Easier to deploy</a:t>
            </a:r>
          </a:p>
          <a:p>
            <a:pPr lvl="1"/>
            <a:r>
              <a:rPr lang="en-US" dirty="0"/>
              <a:t>No space to finetune</a:t>
            </a:r>
          </a:p>
          <a:p>
            <a:pPr lvl="1"/>
            <a:r>
              <a:rPr lang="en-US" dirty="0"/>
              <a:t>Only for application development</a:t>
            </a:r>
          </a:p>
          <a:p>
            <a:r>
              <a:rPr lang="en-US" dirty="0"/>
              <a:t>FINN</a:t>
            </a:r>
          </a:p>
          <a:p>
            <a:pPr lvl="1"/>
            <a:r>
              <a:rPr lang="en-US" dirty="0"/>
              <a:t>Requires several tools to generate the final executable files</a:t>
            </a:r>
          </a:p>
          <a:p>
            <a:pPr lvl="1"/>
            <a:r>
              <a:rPr lang="en-US" dirty="0"/>
              <a:t>Trade-off: model complexity vs. model compatibility</a:t>
            </a:r>
          </a:p>
          <a:p>
            <a:pPr lvl="2"/>
            <a:r>
              <a:rPr lang="en-US" dirty="0"/>
              <a:t>Generalizability vs. efficiency</a:t>
            </a:r>
          </a:p>
          <a:p>
            <a:r>
              <a:rPr lang="en-US" dirty="0"/>
              <a:t>Hard to debug </a:t>
            </a:r>
            <a:r>
              <a:rPr lang="en-US" altLang="zh-TW" dirty="0"/>
              <a:t>→ segmentation fault …</a:t>
            </a:r>
          </a:p>
          <a:p>
            <a:r>
              <a:rPr lang="en-US" altLang="zh-TW" dirty="0"/>
              <a:t>Compatibility between different versions</a:t>
            </a:r>
          </a:p>
          <a:p>
            <a:pPr lvl="1"/>
            <a:r>
              <a:rPr lang="en-US" altLang="zh-TW" dirty="0"/>
              <a:t>Difficult to setup the environment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919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A9114-B128-4784-8472-9996DEBB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86D430-91DB-431C-A916-52C5DCDCC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70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A05ED0-E6A9-40E5-8BCB-D0FCFC2B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B23D71-BC1D-4B20-9000-5CCDF71C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zh-TW" sz="1600" dirty="0"/>
              <a:t>[1] Geiger, A., Lenz, P., Stiller, C., &amp; </a:t>
            </a:r>
            <a:r>
              <a:rPr lang="en-US" altLang="zh-TW" sz="1600" dirty="0" err="1"/>
              <a:t>Urtasun</a:t>
            </a:r>
            <a:r>
              <a:rPr lang="en-US" altLang="zh-TW" sz="1600" dirty="0"/>
              <a:t>, R. (2013). Vision meets robotics: The KITTI dataset. International Journal of Robotics Research (IJRR).</a:t>
            </a:r>
          </a:p>
          <a:p>
            <a:pPr marL="0" indent="0" algn="just">
              <a:buNone/>
            </a:pPr>
            <a:r>
              <a:rPr lang="en-US" altLang="zh-TW" sz="1600" dirty="0"/>
              <a:t>[2] Lang, Alex H., et al. "</a:t>
            </a:r>
            <a:r>
              <a:rPr lang="en-US" altLang="zh-TW" sz="1600" dirty="0" err="1"/>
              <a:t>Pointpillars</a:t>
            </a:r>
            <a:r>
              <a:rPr lang="en-US" altLang="zh-TW" sz="1600" dirty="0"/>
              <a:t>: Fast encoders for object detection from point clouds." Proceedings of the IEEE/CVF conference on computer vision and pattern recognition. 2019.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480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BEC9E-98A3-4E2A-8460-69D71786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9489DB-B42D-4CDC-AB62-9955E0629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Why object detection in autonomous driving</a:t>
            </a:r>
          </a:p>
          <a:p>
            <a:pPr lvl="1"/>
            <a:r>
              <a:rPr lang="en-US" altLang="zh-TW" dirty="0"/>
              <a:t>Vehicle detection</a:t>
            </a:r>
          </a:p>
          <a:p>
            <a:pPr lvl="1"/>
            <a:r>
              <a:rPr lang="en-US" altLang="zh-TW" dirty="0"/>
              <a:t>Pedestrian detection</a:t>
            </a:r>
          </a:p>
          <a:p>
            <a:pPr lvl="1"/>
            <a:r>
              <a:rPr lang="en-US" altLang="zh-TW" dirty="0"/>
              <a:t>Cyclist detection</a:t>
            </a:r>
          </a:p>
          <a:p>
            <a:r>
              <a:rPr lang="en-US" altLang="zh-TW" dirty="0"/>
              <a:t>LiDAR (3D point cloud) vs Cameras</a:t>
            </a:r>
          </a:p>
          <a:p>
            <a:pPr lvl="1"/>
            <a:r>
              <a:rPr lang="en-US" altLang="zh-TW" dirty="0"/>
              <a:t>More detail and accurate distances</a:t>
            </a:r>
          </a:p>
          <a:p>
            <a:pPr lvl="1"/>
            <a:r>
              <a:rPr lang="en-US" altLang="zh-TW" dirty="0"/>
              <a:t>More complex data to be processed</a:t>
            </a:r>
            <a:endParaRPr lang="zh-TW" altLang="en-US" dirty="0"/>
          </a:p>
        </p:txBody>
      </p:sp>
      <p:pic>
        <p:nvPicPr>
          <p:cNvPr id="4" name="Picture 2" descr="https://www.cvlibs.net/datasets/kitti/images/header_3dobject.jpg">
            <a:extLst>
              <a:ext uri="{FF2B5EF4-FFF2-40B4-BE49-F238E27FC236}">
                <a16:creationId xmlns:a16="http://schemas.microsoft.com/office/drawing/2014/main" id="{BAF4F7E0-D01F-4E30-99E1-F7BDED2BC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01"/>
          <a:stretch/>
        </p:blipFill>
        <p:spPr bwMode="auto">
          <a:xfrm>
            <a:off x="784882" y="4581128"/>
            <a:ext cx="7574235" cy="142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121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40756-916C-4DE0-905E-9BDDB02D9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of Accelerating Object Detection in Autonomous Driving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D1B2B-2C08-4EB7-829E-3D7B1BE3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autonomous driving, the system requires continuing monitoring the driving environment.</a:t>
            </a:r>
          </a:p>
          <a:p>
            <a:r>
              <a:rPr lang="en-US" altLang="zh-TW" dirty="0"/>
              <a:t>Real time processing is required</a:t>
            </a:r>
          </a:p>
          <a:p>
            <a:pPr lvl="1"/>
            <a:r>
              <a:rPr lang="en-US" altLang="zh-TW" dirty="0"/>
              <a:t>Latency</a:t>
            </a:r>
          </a:p>
          <a:p>
            <a:pPr lvl="1"/>
            <a:r>
              <a:rPr lang="en-US" altLang="zh-TW" dirty="0"/>
              <a:t>Throughput</a:t>
            </a:r>
          </a:p>
          <a:p>
            <a:endParaRPr lang="zh-TW" altLang="en-US" dirty="0"/>
          </a:p>
        </p:txBody>
      </p:sp>
      <p:pic>
        <p:nvPicPr>
          <p:cNvPr id="4" name="Picture 6" descr="[webp-to-jpg output image]">
            <a:extLst>
              <a:ext uri="{FF2B5EF4-FFF2-40B4-BE49-F238E27FC236}">
                <a16:creationId xmlns:a16="http://schemas.microsoft.com/office/drawing/2014/main" id="{127FFAD4-2E76-4AEC-B2CB-732771589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3"/>
          <a:stretch/>
        </p:blipFill>
        <p:spPr bwMode="auto">
          <a:xfrm>
            <a:off x="2398876" y="3329717"/>
            <a:ext cx="6745124" cy="314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89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D3746D-8FA4-4E21-A1B1-CFF33406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zh-TW" dirty="0"/>
              <a:t>Dataset –  KITTI Vision Benchmark Suite </a:t>
            </a:r>
            <a:r>
              <a:rPr lang="fi-FI" altLang="zh-TW" sz="2400" dirty="0"/>
              <a:t>[1]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80834E-CD83-4B00-9846-47AA88FCE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Provided data (#: 7481)</a:t>
            </a:r>
          </a:p>
          <a:p>
            <a:pPr lvl="1"/>
            <a:r>
              <a:rPr lang="en-US" altLang="zh-TW" dirty="0"/>
              <a:t>Point clouds from the LiDAR sensor</a:t>
            </a:r>
          </a:p>
          <a:p>
            <a:pPr lvl="1"/>
            <a:r>
              <a:rPr lang="en-US" altLang="zh-TW" dirty="0"/>
              <a:t>Images from four cameras (two monochrome and two color)</a:t>
            </a:r>
          </a:p>
          <a:p>
            <a:pPr lvl="1"/>
            <a:r>
              <a:rPr lang="en-US" altLang="zh-TW" dirty="0"/>
              <a:t>Information from the GPS/IMU navigation system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9CFE18-A72E-493B-AB21-4CB8E2069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96" y="3323688"/>
            <a:ext cx="3672408" cy="31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35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AA9114-B128-4784-8472-9996DEBB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86D430-91DB-431C-A916-52C5DCDCC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33B76-BBED-49FF-914B-D708E7B1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Target Model: </a:t>
            </a:r>
            <a:r>
              <a:rPr lang="en-US" altLang="zh-TW" dirty="0" err="1"/>
              <a:t>PointPillars</a:t>
            </a:r>
            <a:r>
              <a:rPr lang="en-US" altLang="zh-TW" dirty="0"/>
              <a:t> </a:t>
            </a:r>
            <a:r>
              <a:rPr lang="en-US" altLang="zh-TW" sz="2400" dirty="0"/>
              <a:t>[2]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6656FF-4F01-465B-A42C-2EB4D4ACB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Modules</a:t>
            </a:r>
          </a:p>
          <a:p>
            <a:pPr lvl="1"/>
            <a:r>
              <a:rPr lang="en-US" altLang="zh-TW" dirty="0"/>
              <a:t>Pillar Feature Network (PFN): convert point cloud to a pseudo-image</a:t>
            </a:r>
          </a:p>
          <a:p>
            <a:pPr lvl="1"/>
            <a:r>
              <a:rPr lang="en-US" altLang="zh-TW" dirty="0"/>
              <a:t>Backbone: </a:t>
            </a:r>
            <a:r>
              <a:rPr lang="en-US" altLang="zh-TW" dirty="0" err="1"/>
              <a:t>PointNet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SSD Detection Head</a:t>
            </a:r>
          </a:p>
          <a:p>
            <a:r>
              <a:rPr lang="en-US" altLang="zh-TW" dirty="0"/>
              <a:t>Lower complexity: 2D conv vs 3D conv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572E04-FAE8-473F-BE3A-210AA903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8" y="3484171"/>
            <a:ext cx="8856984" cy="26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6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4D73B3-5288-4BB9-BE70-90F956A7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Backbone: </a:t>
            </a:r>
            <a:r>
              <a:rPr lang="en-US" dirty="0" err="1"/>
              <a:t>PointNet</a:t>
            </a:r>
            <a:r>
              <a:rPr lang="en-US" dirty="0"/>
              <a:t> </a:t>
            </a:r>
            <a:r>
              <a:rPr lang="en-US" baseline="-25000" dirty="0"/>
              <a:t>CVPR’ 17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68CBC5-3EB9-4E24-BCD4-F9D1823A7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cloud classification</a:t>
            </a:r>
          </a:p>
          <a:p>
            <a:pPr lvl="1"/>
            <a:r>
              <a:rPr lang="en-US" altLang="zh-TW" dirty="0"/>
              <a:t>Mainly compose of CNN and MLP</a:t>
            </a:r>
            <a:endParaRPr lang="en-US" dirty="0"/>
          </a:p>
        </p:txBody>
      </p:sp>
      <p:pic>
        <p:nvPicPr>
          <p:cNvPr id="1026" name="Picture 2" descr="https://production-media.paperswithcode.com/methods/Screenshot_2021-02-11_at_14.09.05_jNbJxcd.png">
            <a:extLst>
              <a:ext uri="{FF2B5EF4-FFF2-40B4-BE49-F238E27FC236}">
                <a16:creationId xmlns:a16="http://schemas.microsoft.com/office/drawing/2014/main" id="{229C65B3-B84B-4B4F-B9B6-0CCA1138F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r="4167" b="22742"/>
          <a:stretch/>
        </p:blipFill>
        <p:spPr bwMode="auto">
          <a:xfrm>
            <a:off x="63473" y="2439017"/>
            <a:ext cx="9017053" cy="329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555633"/>
      </p:ext>
    </p:extLst>
  </p:cSld>
  <p:clrMapOvr>
    <a:masterClrMapping/>
  </p:clrMapOvr>
</p:sld>
</file>

<file path=ppt/theme/theme1.xml><?xml version="1.0" encoding="utf-8"?>
<a:theme xmlns:a="http://schemas.openxmlformats.org/drawingml/2006/main" name="20140724_James_IC Training Final Project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佈景主題1" id="{84499EF8-B3CF-49EF-8C27-588E979EA3AC}" vid="{185E0B34-4C48-479A-A23B-D0210B66C092}"/>
    </a:ext>
  </a:extLst>
</a:theme>
</file>

<file path=ppt/theme/theme3.xml><?xml version="1.0" encoding="utf-8"?>
<a:theme xmlns:a="http://schemas.openxmlformats.org/drawingml/2006/main" name="1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Access Lab">
  <a:themeElements>
    <a:clrScheme name="Access La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Access Lab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ccess La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ccess La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ccess La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lends">
  <a:themeElements>
    <a:clrScheme name="1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Access2">
  <a:themeElements>
    <a:clrScheme name="自然力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1_Acces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  <a:ln>
          <a:solidFill>
            <a:schemeClr val="accent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1_Acces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Acces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cces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20140724_James_IC Training Final Project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hihhao_Slide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rgbClr val="FFFF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Chihhao_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ihhao_Slid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ihhao_Slid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20140724_James_IC Training Final Project_v2</Template>
  <TotalTime>77693</TotalTime>
  <Words>818</Words>
  <Application>Microsoft Office PowerPoint</Application>
  <PresentationFormat>如螢幕大小 (4:3)</PresentationFormat>
  <Paragraphs>193</Paragraphs>
  <Slides>30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30</vt:i4>
      </vt:variant>
    </vt:vector>
  </HeadingPairs>
  <TitlesOfParts>
    <vt:vector size="45" baseType="lpstr">
      <vt:lpstr>新細明體</vt:lpstr>
      <vt:lpstr>標楷體</vt:lpstr>
      <vt:lpstr>Arial</vt:lpstr>
      <vt:lpstr>Arial Black</vt:lpstr>
      <vt:lpstr>Calibri</vt:lpstr>
      <vt:lpstr>Symbol</vt:lpstr>
      <vt:lpstr>Tahoma</vt:lpstr>
      <vt:lpstr>Wingdings</vt:lpstr>
      <vt:lpstr>20140724_James_IC Training Final Project_v2</vt:lpstr>
      <vt:lpstr>佈景主題1</vt:lpstr>
      <vt:lpstr>1_Access Lab</vt:lpstr>
      <vt:lpstr>2_Access Lab</vt:lpstr>
      <vt:lpstr>1_Blends</vt:lpstr>
      <vt:lpstr>Access2</vt:lpstr>
      <vt:lpstr>2_20140724_James_IC Training Final Project_v2</vt:lpstr>
      <vt:lpstr>Fast Object Detection from Point Clouds for Autonomous Driving</vt:lpstr>
      <vt:lpstr>Outline</vt:lpstr>
      <vt:lpstr>Background</vt:lpstr>
      <vt:lpstr>Background</vt:lpstr>
      <vt:lpstr>Motivation of Accelerating Object Detection in Autonomous Driving</vt:lpstr>
      <vt:lpstr>Dataset –  KITTI Vision Benchmark Suite [1]</vt:lpstr>
      <vt:lpstr>Model</vt:lpstr>
      <vt:lpstr>Target Model: PointPillars [2]</vt:lpstr>
      <vt:lpstr>Backbone: PointNet CVPR’ 17</vt:lpstr>
      <vt:lpstr>Model in PyTorch</vt:lpstr>
      <vt:lpstr>Executing on GPU</vt:lpstr>
      <vt:lpstr>PointPillars on GPU</vt:lpstr>
      <vt:lpstr>Executing with vitis AI</vt:lpstr>
      <vt:lpstr>Measuring Environment</vt:lpstr>
      <vt:lpstr>Vitis-AI: PointPillars Overview</vt:lpstr>
      <vt:lpstr>Vitis-AI: PointPillars Implementation</vt:lpstr>
      <vt:lpstr>Vitis-AI: PointPillars Results (1/2)</vt:lpstr>
      <vt:lpstr>Vitis-AI: PointPillars Results (2/2)</vt:lpstr>
      <vt:lpstr>Executing with FINN</vt:lpstr>
      <vt:lpstr>FINN: PointPillars Overview</vt:lpstr>
      <vt:lpstr>FINN: PointPillars Results (1/2)</vt:lpstr>
      <vt:lpstr>FINN: PointPillars Results (2/2)</vt:lpstr>
      <vt:lpstr>Model Transplant</vt:lpstr>
      <vt:lpstr>Comparison</vt:lpstr>
      <vt:lpstr>Visualization Analysis (1/3)</vt:lpstr>
      <vt:lpstr>Visualization Analysis (2/3)</vt:lpstr>
      <vt:lpstr>Visualization Analysis (3/3)</vt:lpstr>
      <vt:lpstr>Comparison Table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 Training  Final Project</dc:title>
  <dc:creator>user</dc:creator>
  <cp:lastModifiedBy>奕達 陳</cp:lastModifiedBy>
  <cp:revision>1307</cp:revision>
  <cp:lastPrinted>2014-07-17T05:39:02Z</cp:lastPrinted>
  <dcterms:created xsi:type="dcterms:W3CDTF">2014-07-23T04:37:50Z</dcterms:created>
  <dcterms:modified xsi:type="dcterms:W3CDTF">2022-12-29T16:42:10Z</dcterms:modified>
</cp:coreProperties>
</file>